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61" r:id="rId1"/>
    <p:sldMasterId id="2147484955" r:id="rId2"/>
    <p:sldMasterId id="2147484906" r:id="rId3"/>
  </p:sldMasterIdLst>
  <p:notesMasterIdLst>
    <p:notesMasterId r:id="rId43"/>
  </p:notesMasterIdLst>
  <p:handoutMasterIdLst>
    <p:handoutMasterId r:id="rId44"/>
  </p:handoutMasterIdLst>
  <p:sldIdLst>
    <p:sldId id="1776" r:id="rId4"/>
    <p:sldId id="1814" r:id="rId5"/>
    <p:sldId id="1805" r:id="rId6"/>
    <p:sldId id="1829" r:id="rId7"/>
    <p:sldId id="1830" r:id="rId8"/>
    <p:sldId id="1831" r:id="rId9"/>
    <p:sldId id="1828" r:id="rId10"/>
    <p:sldId id="1816" r:id="rId11"/>
    <p:sldId id="1818" r:id="rId12"/>
    <p:sldId id="1817" r:id="rId13"/>
    <p:sldId id="1820" r:id="rId14"/>
    <p:sldId id="1824" r:id="rId15"/>
    <p:sldId id="1822" r:id="rId16"/>
    <p:sldId id="1823" r:id="rId17"/>
    <p:sldId id="1825" r:id="rId18"/>
    <p:sldId id="1826" r:id="rId19"/>
    <p:sldId id="1827" r:id="rId20"/>
    <p:sldId id="1819" r:id="rId21"/>
    <p:sldId id="1777" r:id="rId22"/>
    <p:sldId id="1778" r:id="rId23"/>
    <p:sldId id="1779" r:id="rId24"/>
    <p:sldId id="1781" r:id="rId25"/>
    <p:sldId id="1782" r:id="rId26"/>
    <p:sldId id="1783" r:id="rId27"/>
    <p:sldId id="1804" r:id="rId28"/>
    <p:sldId id="1806" r:id="rId29"/>
    <p:sldId id="1787" r:id="rId30"/>
    <p:sldId id="1788" r:id="rId31"/>
    <p:sldId id="1803" r:id="rId32"/>
    <p:sldId id="1789" r:id="rId33"/>
    <p:sldId id="1799" r:id="rId34"/>
    <p:sldId id="1791" r:id="rId35"/>
    <p:sldId id="1792" r:id="rId36"/>
    <p:sldId id="1802" r:id="rId37"/>
    <p:sldId id="1794" r:id="rId38"/>
    <p:sldId id="1795" r:id="rId39"/>
    <p:sldId id="1796" r:id="rId40"/>
    <p:sldId id="1797" r:id="rId41"/>
    <p:sldId id="1798" r:id="rId42"/>
  </p:sldIdLst>
  <p:sldSz cx="12192000" cy="6858000"/>
  <p:notesSz cx="9388475" cy="7102475"/>
  <p:custShowLst>
    <p:custShow name="DW Battle" id="0">
      <p:sldLst/>
    </p:custShow>
    <p:custShow name="Hub &amp; Spoke with BI silos" id="1">
      <p:sldLst/>
    </p:custShow>
    <p:custShow name="Data Integration Workflow" id="2">
      <p:sldLst/>
    </p:custShow>
    <p:custShow name="Data Integration Services" id="3">
      <p:sldLst/>
    </p:custShow>
    <p:custShow name="ETL vs ELT" id="4">
      <p:sldLst/>
    </p:custShow>
    <p:custShow name="Data Integration Definitions" id="5">
      <p:sldLst/>
    </p:custShow>
    <p:custShow name="BI Styles" id="6">
      <p:sldLst/>
    </p:custShow>
  </p:custShow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608088E-79A5-4DAC-945A-A211E3D923D6}">
          <p14:sldIdLst>
            <p14:sldId id="1776"/>
            <p14:sldId id="1814"/>
            <p14:sldId id="1805"/>
            <p14:sldId id="1829"/>
            <p14:sldId id="1830"/>
            <p14:sldId id="1831"/>
            <p14:sldId id="1828"/>
            <p14:sldId id="1816"/>
            <p14:sldId id="1818"/>
            <p14:sldId id="1817"/>
            <p14:sldId id="1820"/>
            <p14:sldId id="1824"/>
            <p14:sldId id="1822"/>
            <p14:sldId id="1823"/>
            <p14:sldId id="1825"/>
            <p14:sldId id="1826"/>
            <p14:sldId id="1827"/>
            <p14:sldId id="1819"/>
            <p14:sldId id="1777"/>
            <p14:sldId id="1778"/>
            <p14:sldId id="1779"/>
            <p14:sldId id="1781"/>
            <p14:sldId id="1782"/>
            <p14:sldId id="1783"/>
            <p14:sldId id="1804"/>
            <p14:sldId id="1806"/>
            <p14:sldId id="1787"/>
            <p14:sldId id="1788"/>
            <p14:sldId id="1803"/>
            <p14:sldId id="1789"/>
            <p14:sldId id="1799"/>
            <p14:sldId id="1791"/>
            <p14:sldId id="1792"/>
            <p14:sldId id="1802"/>
            <p14:sldId id="1794"/>
            <p14:sldId id="1795"/>
            <p14:sldId id="1796"/>
            <p14:sldId id="1797"/>
            <p14:sldId id="17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Sherman" initials="" lastIdx="12" clrIdx="0"/>
  <p:cmAuthor id="2" name="Rachel Groenhout" initials="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Rg st="1" end="78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FFFFCC"/>
    <a:srgbClr val="FFC000"/>
    <a:srgbClr val="FF9800"/>
    <a:srgbClr val="FFB3B3"/>
    <a:srgbClr val="FF9933"/>
    <a:srgbClr val="6699FF"/>
    <a:srgbClr val="777777"/>
    <a:srgbClr val="996633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740" autoAdjust="0"/>
  </p:normalViewPr>
  <p:slideViewPr>
    <p:cSldViewPr snapToGrid="0">
      <p:cViewPr varScale="1">
        <p:scale>
          <a:sx n="83" d="100"/>
          <a:sy n="83" d="100"/>
        </p:scale>
        <p:origin x="10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305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>
      <p:cViewPr>
        <p:scale>
          <a:sx n="75" d="100"/>
          <a:sy n="75" d="100"/>
        </p:scale>
        <p:origin x="3726" y="912"/>
      </p:cViewPr>
      <p:guideLst>
        <p:guide orient="horz" pos="223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536075" y="6746385"/>
            <a:ext cx="2852403" cy="3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b" anchorCtr="0" compatLnSpc="1">
            <a:prstTxWarp prst="textNoShape">
              <a:avLst/>
            </a:prstTxWarp>
          </a:bodyPr>
          <a:lstStyle>
            <a:lvl1pPr algn="r" defTabSz="985090">
              <a:lnSpc>
                <a:spcPct val="100000"/>
              </a:lnSpc>
              <a:spcBef>
                <a:spcPct val="0"/>
              </a:spcBef>
              <a:defRPr sz="10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Copyright © 2016 Athena IT Solutions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7798" y="6746385"/>
            <a:ext cx="1770772" cy="3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b" anchorCtr="0" compatLnSpc="1">
            <a:prstTxWarp prst="textNoShape">
              <a:avLst/>
            </a:prstTxWarp>
          </a:bodyPr>
          <a:lstStyle>
            <a:lvl1pPr algn="ctr" defTabSz="985090">
              <a:lnSpc>
                <a:spcPct val="100000"/>
              </a:lnSpc>
              <a:spcBef>
                <a:spcPct val="0"/>
              </a:spcBef>
              <a:defRPr sz="10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EF964406-9254-44ED-BC54-BC0CF9D24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4727" name="Text Box 7"/>
          <p:cNvSpPr txBox="1">
            <a:spLocks noChangeArrowheads="1"/>
          </p:cNvSpPr>
          <p:nvPr/>
        </p:nvSpPr>
        <p:spPr bwMode="auto">
          <a:xfrm>
            <a:off x="4" y="6753650"/>
            <a:ext cx="2542710" cy="40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56" tIns="49229" rIns="98456" bIns="49229">
            <a:spAutoFit/>
          </a:bodyPr>
          <a:lstStyle>
            <a:lvl1pPr defTabSz="9525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00" dirty="0">
                <a:latin typeface="Times New Roman" pitchFamily="18" charset="0"/>
                <a:cs typeface="+mn-cs"/>
              </a:rPr>
              <a:t>Richard Sherman</a:t>
            </a:r>
          </a:p>
          <a:p>
            <a:pPr eaLnBrk="1" hangingPunct="1">
              <a:defRPr/>
            </a:pPr>
            <a:r>
              <a:rPr lang="en-US" sz="1000" dirty="0">
                <a:latin typeface="Times New Roman" pitchFamily="18" charset="0"/>
                <a:cs typeface="+mn-cs"/>
              </a:rPr>
              <a:t>rsherman@athena-solutions.com</a:t>
            </a:r>
            <a:endParaRPr lang="en-US" sz="1000" dirty="0">
              <a:solidFill>
                <a:srgbClr val="6600CC"/>
              </a:solidFill>
              <a:latin typeface="Times New Roman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9222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4"/>
            <a:ext cx="4067705" cy="3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t" anchorCtr="0" compatLnSpc="1">
            <a:prstTxWarp prst="textNoShape">
              <a:avLst/>
            </a:prstTxWarp>
          </a:bodyPr>
          <a:lstStyle>
            <a:lvl1pPr defTabSz="985090">
              <a:lnSpc>
                <a:spcPct val="100000"/>
              </a:lnSpc>
              <a:spcBef>
                <a:spcPct val="0"/>
              </a:spcBef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Business Intelligence and Data Warehousing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20771" y="4"/>
            <a:ext cx="4067705" cy="3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t" anchorCtr="0" compatLnSpc="1">
            <a:prstTxWarp prst="textNoShape">
              <a:avLst/>
            </a:prstTxWarp>
          </a:bodyPr>
          <a:lstStyle>
            <a:lvl1pPr algn="r" defTabSz="985090">
              <a:lnSpc>
                <a:spcPct val="100000"/>
              </a:lnSpc>
              <a:spcBef>
                <a:spcPct val="0"/>
              </a:spcBef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DW &amp; BI Training 2007</a:t>
            </a:r>
          </a:p>
        </p:txBody>
      </p:sp>
      <p:sp>
        <p:nvSpPr>
          <p:cNvPr id="69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08200" y="473075"/>
            <a:ext cx="5026025" cy="2827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52948" y="3374407"/>
            <a:ext cx="8249516" cy="112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6746385"/>
            <a:ext cx="4067705" cy="3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b" anchorCtr="0" compatLnSpc="1">
            <a:prstTxWarp prst="textNoShape">
              <a:avLst/>
            </a:prstTxWarp>
          </a:bodyPr>
          <a:lstStyle>
            <a:lvl1pPr defTabSz="985090">
              <a:lnSpc>
                <a:spcPct val="100000"/>
              </a:lnSpc>
              <a:spcBef>
                <a:spcPct val="0"/>
              </a:spcBef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Copyright © 2012 Athena IT Solutions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20771" y="6746385"/>
            <a:ext cx="4067705" cy="3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456" tIns="49229" rIns="98456" bIns="49229" numCol="1" anchor="b" anchorCtr="0" compatLnSpc="1">
            <a:prstTxWarp prst="textNoShape">
              <a:avLst/>
            </a:prstTxWarp>
          </a:bodyPr>
          <a:lstStyle>
            <a:lvl1pPr algn="r" defTabSz="985090">
              <a:lnSpc>
                <a:spcPct val="100000"/>
              </a:lnSpc>
              <a:spcBef>
                <a:spcPct val="0"/>
              </a:spcBef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EB6C59F6-7B85-4AF9-9AAC-99C08CD66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81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gi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Templa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5993864" cy="1223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581150"/>
            <a:ext cx="5972699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286509" y="6569074"/>
            <a:ext cx="3054672" cy="1968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4"/>
            <a:ext cx="773793" cy="196851"/>
          </a:xfrm>
        </p:spPr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65" y="-4873"/>
            <a:ext cx="5578136" cy="6863272"/>
          </a:xfrm>
          <a:prstGeom prst="rect">
            <a:avLst/>
          </a:prstGeom>
        </p:spPr>
      </p:pic>
      <p:pic>
        <p:nvPicPr>
          <p:cNvPr id="10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8" y="6373811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65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338203"/>
            <a:ext cx="10363200" cy="1901827"/>
          </a:xfrm>
        </p:spPr>
        <p:txBody>
          <a:bodyPr anchor="t"/>
          <a:lstStyle>
            <a:lvl1pPr algn="l">
              <a:defRPr sz="3600" b="1" cap="none">
                <a:solidFill>
                  <a:srgbClr val="7030A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950384" y="3602050"/>
            <a:ext cx="10363200" cy="72231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461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09600" y="1600205"/>
            <a:ext cx="10972800" cy="4525433"/>
          </a:xfrm>
          <a:prstGeom prst="rect">
            <a:avLst/>
          </a:prstGeom>
        </p:spPr>
        <p:txBody>
          <a:bodyPr/>
          <a:lstStyle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" y="994152"/>
            <a:ext cx="563716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3992" y="501098"/>
            <a:ext cx="11037093" cy="3463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935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92" y="501098"/>
            <a:ext cx="11037093" cy="346313"/>
          </a:xfrm>
        </p:spPr>
        <p:txBody>
          <a:bodyPr/>
          <a:lstStyle>
            <a:lvl1pPr algn="l">
              <a:defRPr b="1">
                <a:solidFill>
                  <a:srgbClr val="1F497D"/>
                </a:solidFill>
                <a:latin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43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1F497D"/>
                </a:solidFill>
                <a:latin typeface="Verdana" pitchFamily="34" charset="0"/>
              </a:defRPr>
            </a:lvl1pPr>
            <a:lvl2pPr algn="l">
              <a:defRPr>
                <a:solidFill>
                  <a:srgbClr val="1F497D"/>
                </a:solidFill>
                <a:latin typeface="Verdana" pitchFamily="34" charset="0"/>
              </a:defRPr>
            </a:lvl2pPr>
            <a:lvl3pPr algn="l">
              <a:defRPr>
                <a:solidFill>
                  <a:srgbClr val="1F497D"/>
                </a:solidFill>
                <a:latin typeface="Verdana" pitchFamily="34" charset="0"/>
              </a:defRPr>
            </a:lvl3pPr>
            <a:lvl4pPr algn="l">
              <a:defRPr>
                <a:solidFill>
                  <a:srgbClr val="1F497D"/>
                </a:solidFill>
                <a:latin typeface="Verdana" pitchFamily="34" charset="0"/>
              </a:defRPr>
            </a:lvl4pPr>
            <a:lvl5pPr algn="l">
              <a:defRPr>
                <a:solidFill>
                  <a:srgbClr val="1F497D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815578">
              <a:defRPr/>
            </a:pPr>
            <a:endParaRPr lang="en-US" sz="1625" dirty="0">
              <a:solidFill>
                <a:srgbClr val="666666"/>
              </a:solidFill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815578">
              <a:defRPr/>
            </a:pPr>
            <a:r>
              <a:rPr lang="en-US" sz="1625">
                <a:solidFill>
                  <a:srgbClr val="666666"/>
                </a:solidFill>
                <a:ea typeface="ＭＳ Ｐゴシック" charset="0"/>
              </a:rPr>
              <a:t>Copyright © 2018 Athena IT Solutions   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815578">
              <a:defRPr/>
            </a:pPr>
            <a:fld id="{EE758620-A278-4073-965E-27CF8C21930D}" type="slidenum">
              <a:rPr lang="en-US" sz="1625" smtClean="0">
                <a:solidFill>
                  <a:srgbClr val="666666"/>
                </a:solidFill>
                <a:ea typeface="ＭＳ Ｐゴシック" charset="0"/>
              </a:rPr>
              <a:pPr defTabSz="815578">
                <a:defRPr/>
              </a:pPr>
              <a:t>‹#›</a:t>
            </a:fld>
            <a:endParaRPr lang="en-US" sz="1625" dirty="0">
              <a:solidFill>
                <a:srgbClr val="666666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025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/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9" y="0"/>
            <a:ext cx="12173964" cy="6858000"/>
          </a:xfrm>
          <a:prstGeom prst="rect">
            <a:avLst/>
          </a:prstGeom>
        </p:spPr>
      </p:pic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773988" y="2108204"/>
            <a:ext cx="8448195" cy="23489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00" b="0" i="0" baseline="0">
                <a:solidFill>
                  <a:schemeClr val="tx1"/>
                </a:solidFill>
                <a:latin typeface="Gill Sans MT"/>
                <a:cs typeface="Gill Sans MT"/>
              </a:defRPr>
            </a:lvl1pPr>
            <a:lvl2pPr>
              <a:defRPr sz="1050">
                <a:solidFill>
                  <a:srgbClr val="666666"/>
                </a:solidFill>
                <a:latin typeface="+mn-lt"/>
              </a:defRPr>
            </a:lvl2pPr>
            <a:lvl3pPr>
              <a:defRPr sz="1050">
                <a:solidFill>
                  <a:srgbClr val="666666"/>
                </a:solidFill>
                <a:latin typeface="+mn-lt"/>
              </a:defRPr>
            </a:lvl3pPr>
            <a:lvl4pPr>
              <a:defRPr sz="1050">
                <a:solidFill>
                  <a:srgbClr val="666666"/>
                </a:solidFill>
                <a:latin typeface="+mn-lt"/>
              </a:defRPr>
            </a:lvl4pPr>
            <a:lvl5pPr>
              <a:defRPr sz="105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“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721600" y="4457202"/>
            <a:ext cx="3454400" cy="4310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1" baseline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defRPr>
            </a:lvl1pPr>
            <a:lvl2pPr>
              <a:defRPr sz="1050">
                <a:solidFill>
                  <a:srgbClr val="666666"/>
                </a:solidFill>
                <a:latin typeface="+mn-lt"/>
              </a:defRPr>
            </a:lvl2pPr>
            <a:lvl3pPr>
              <a:defRPr sz="1050">
                <a:solidFill>
                  <a:srgbClr val="666666"/>
                </a:solidFill>
                <a:latin typeface="+mn-lt"/>
              </a:defRPr>
            </a:lvl3pPr>
            <a:lvl4pPr>
              <a:defRPr sz="1050">
                <a:solidFill>
                  <a:srgbClr val="666666"/>
                </a:solidFill>
                <a:latin typeface="+mn-lt"/>
              </a:defRPr>
            </a:lvl4pPr>
            <a:lvl5pPr>
              <a:defRPr sz="105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 - </a:t>
            </a:r>
            <a:r>
              <a:rPr lang="en-US" dirty="0" err="1"/>
              <a:t>Lorem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559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4"/>
            <a:ext cx="12173964" cy="685799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5011" y="2810932"/>
            <a:ext cx="6399445" cy="103928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3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" y="3748543"/>
            <a:ext cx="563716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5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43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127136"/>
            <a:ext cx="11322049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11300883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0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127136"/>
            <a:ext cx="11322049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11300883" cy="5410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171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71719"/>
            <a:ext cx="11322049" cy="14570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71638"/>
            <a:ext cx="11300883" cy="4729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884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647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69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11300884" cy="48185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7998" y="5809128"/>
            <a:ext cx="11305313" cy="591671"/>
          </a:xfrm>
        </p:spPr>
        <p:txBody>
          <a:bodyPr/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014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11300884" cy="41820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7998" y="5172636"/>
            <a:ext cx="11305313" cy="1228164"/>
          </a:xfrm>
        </p:spPr>
        <p:txBody>
          <a:bodyPr/>
          <a:lstStyle>
            <a:lvl1pPr>
              <a:defRPr sz="2800"/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12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7811248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8894" y="990600"/>
            <a:ext cx="3404418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909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7811248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8894" y="990600"/>
            <a:ext cx="3404418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8404465" y="3733800"/>
            <a:ext cx="3404418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7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398060" cy="12363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76374"/>
            <a:ext cx="6376895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1" y="0"/>
            <a:ext cx="5158409" cy="63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0384" y="3781425"/>
            <a:ext cx="10363200" cy="1397000"/>
          </a:xfrm>
        </p:spPr>
        <p:txBody>
          <a:bodyPr anchor="t"/>
          <a:lstStyle>
            <a:lvl1pPr algn="l">
              <a:defRPr sz="3600" b="1" cap="none">
                <a:solidFill>
                  <a:srgbClr val="7030A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0384" y="3144841"/>
            <a:ext cx="10363200" cy="72231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6271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29" y="42869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624" y="990600"/>
            <a:ext cx="5542743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1332" y="990600"/>
            <a:ext cx="5542743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42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&amp; 1 Pic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87694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624" y="990600"/>
            <a:ext cx="6629211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1412" y="990600"/>
            <a:ext cx="4542663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788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2 &amp; 1 Pic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87694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624" y="990600"/>
            <a:ext cx="6629211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7700" y="990600"/>
            <a:ext cx="3536375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3188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78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315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62755"/>
            <a:ext cx="11554885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0"/>
            <a:ext cx="11415058" cy="2628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3771900"/>
            <a:ext cx="11415058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091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10415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896" y="990600"/>
            <a:ext cx="5510415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1402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10415" cy="5410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896" y="990600"/>
            <a:ext cx="5510415" cy="5410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784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62755"/>
            <a:ext cx="11322049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44944" y="3699189"/>
            <a:ext cx="5334000" cy="26392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082144" y="3699187"/>
            <a:ext cx="5334000" cy="2660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52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398060" cy="12363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76374"/>
            <a:ext cx="6376895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31738" y="6569075"/>
            <a:ext cx="3021616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5"/>
            <a:ext cx="1324379" cy="196850"/>
          </a:xfrm>
        </p:spPr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595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62755"/>
            <a:ext cx="11322049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1"/>
            <a:ext cx="6161741" cy="5368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281" y="990601"/>
            <a:ext cx="5022601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786281" y="3699187"/>
            <a:ext cx="5022601" cy="2660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416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10871200" cy="133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2381250"/>
            <a:ext cx="10883900" cy="4019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600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2"/>
            <a:ext cx="10871200" cy="2731169"/>
          </a:xfrm>
        </p:spPr>
        <p:txBody>
          <a:bodyPr/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3761877"/>
            <a:ext cx="10883900" cy="2638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334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82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9137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1154084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211188"/>
            <a:ext cx="11373659" cy="418961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260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893858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963972"/>
            <a:ext cx="11373659" cy="44368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488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611622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7880"/>
            <a:ext cx="11373659" cy="46529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9834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4"/>
            <a:ext cx="11373659" cy="448585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2311"/>
            <a:ext cx="11373659" cy="481849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9523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9445" y="98615"/>
            <a:ext cx="11310011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5491020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8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620326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8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47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647" y="49878"/>
            <a:ext cx="5539236" cy="6921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647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4019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1031928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087990"/>
            <a:ext cx="5491019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2084525"/>
            <a:ext cx="5652656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234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148084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3293461"/>
            <a:ext cx="11379203" cy="310387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042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1"/>
            <a:ext cx="5491019" cy="472574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8"/>
            <a:ext cx="5652656" cy="472574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696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508000" y="990604"/>
            <a:ext cx="5384800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096001" y="990603"/>
            <a:ext cx="5283201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864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1"/>
            <a:ext cx="5491019" cy="47257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9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6251168" y="4074924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73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148084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3293461"/>
            <a:ext cx="11379203" cy="310387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4519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4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064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1031928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087990"/>
            <a:ext cx="5491019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2084525"/>
            <a:ext cx="5652656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424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1"/>
            <a:ext cx="5491019" cy="47257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9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6251168" y="4074924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0417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4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2427611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4167401"/>
            <a:ext cx="11379203" cy="222993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66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006" y="71720"/>
            <a:ext cx="6348238" cy="12363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76374"/>
            <a:ext cx="5234349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31738" y="6569075"/>
            <a:ext cx="3021616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5"/>
            <a:ext cx="1324379" cy="196850"/>
          </a:xfrm>
        </p:spPr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742349" y="1470514"/>
            <a:ext cx="6376895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3668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2427611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4167401"/>
            <a:ext cx="11379203" cy="222993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0911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530702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6041"/>
            <a:ext cx="11373659" cy="481476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7563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508000" y="990604"/>
            <a:ext cx="5384800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096001" y="990603"/>
            <a:ext cx="5283201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5252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530702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6041"/>
            <a:ext cx="11373659" cy="481476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69075"/>
            <a:ext cx="4114800" cy="196850"/>
          </a:xfrm>
        </p:spPr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836" y="6569075"/>
            <a:ext cx="1559681" cy="196850"/>
          </a:xfrm>
        </p:spPr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251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4"/>
            <a:ext cx="11373659" cy="448585"/>
          </a:xfrm>
          <a:solidFill>
            <a:srgbClr val="92D05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2311"/>
            <a:ext cx="11373659" cy="481849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6165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661554"/>
          </a:xfrm>
          <a:solidFill>
            <a:srgbClr val="92D05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11373659" cy="46551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239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99FF33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99FF33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8144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4"/>
            <a:ext cx="5460779" cy="472439"/>
          </a:xfrm>
          <a:solidFill>
            <a:srgbClr val="99FF33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66407"/>
            <a:ext cx="5491019" cy="48343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566408"/>
            <a:ext cx="5652656" cy="48309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35071" y="990601"/>
            <a:ext cx="5532581" cy="464488"/>
          </a:xfrm>
          <a:solidFill>
            <a:srgbClr val="99FF33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35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661554"/>
          </a:xfrm>
          <a:solidFill>
            <a:srgbClr val="99FF33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6601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0"/>
            <a:ext cx="10854441" cy="2628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3771900"/>
            <a:ext cx="10854441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30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3863788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7315200" cy="6309360"/>
          </a:xfrm>
          <a:prstGeom prst="rect">
            <a:avLst/>
          </a:prstGeom>
        </p:spPr>
      </p:pic>
      <p:pic>
        <p:nvPicPr>
          <p:cNvPr id="12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503261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44944" y="3699189"/>
            <a:ext cx="5334000" cy="26392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082144" y="3699187"/>
            <a:ext cx="5334000" cy="2660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78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6316666"/>
            <a:ext cx="1220893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3"/>
            <a:ext cx="12192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10363200" cy="1470025"/>
          </a:xfrm>
        </p:spPr>
        <p:txBody>
          <a:bodyPr>
            <a:normAutofit/>
          </a:bodyPr>
          <a:lstStyle>
            <a:lvl1pPr algn="ctr">
              <a:defRPr lang="en-US" sz="3200" b="1" kern="1200" dirty="0" smtClean="0">
                <a:solidFill>
                  <a:srgbClr val="7030A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919124" y="3284766"/>
            <a:ext cx="10363200" cy="1029325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>
            <a:off x="7823200" y="4983166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4038600" y="6483351"/>
            <a:ext cx="4114800" cy="196850"/>
          </a:xfrm>
        </p:spPr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86836" y="6459539"/>
            <a:ext cx="1559681" cy="196850"/>
          </a:xfrm>
        </p:spPr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348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6768" y="6478812"/>
            <a:ext cx="18288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6768" y="6478812"/>
            <a:ext cx="18288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73340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661554"/>
          </a:xfrm>
          <a:solidFill>
            <a:srgbClr val="9933FF">
              <a:alpha val="60000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11373659" cy="46551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2614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6055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1080960"/>
          </a:xfrm>
          <a:solidFill>
            <a:srgbClr val="9933FF">
              <a:alpha val="60000"/>
            </a:srgb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160576"/>
            <a:ext cx="11373659" cy="42402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81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9960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1237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76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857661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5719482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57" descr="athena-it-solutions-blue-g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1" y="-4873"/>
            <a:ext cx="5158409" cy="63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09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7823200" y="4983166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rgbClr val="7878DE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rgbClr val="7878DE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rgbClr val="7878DE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6316666"/>
            <a:ext cx="1220893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" y="3"/>
            <a:ext cx="915352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10363200" cy="1470025"/>
          </a:xfrm>
        </p:spPr>
        <p:txBody>
          <a:bodyPr>
            <a:normAutofit/>
          </a:bodyPr>
          <a:lstStyle>
            <a:lvl1pPr algn="ctr">
              <a:defRPr lang="en-US" sz="4000" b="1" kern="1200" dirty="0" smtClean="0">
                <a:solidFill>
                  <a:srgbClr val="7030A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483351"/>
            <a:ext cx="4114800" cy="196850"/>
          </a:xfrm>
        </p:spPr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486836" y="6459539"/>
            <a:ext cx="1559681" cy="196850"/>
          </a:xfrm>
        </p:spPr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157771" y="3"/>
            <a:ext cx="3034229" cy="950913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289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4 Conten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108096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160576"/>
            <a:ext cx="11373659" cy="424022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6729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2"/>
            <a:ext cx="11373659" cy="812073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1881051"/>
            <a:ext cx="11373659" cy="4519749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4553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0917" y="1901628"/>
            <a:ext cx="10871179" cy="663548"/>
          </a:xfrm>
        </p:spPr>
        <p:txBody>
          <a:bodyPr anchor="t"/>
          <a:lstStyle>
            <a:lvl1pPr algn="l">
              <a:defRPr sz="3200" b="1" cap="none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917" y="1121841"/>
            <a:ext cx="10871179" cy="72231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2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1834196" y="2622658"/>
            <a:ext cx="9447901" cy="37781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2018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1583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5760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49878"/>
            <a:ext cx="6886554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6105526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495550" y="6569075"/>
            <a:ext cx="4114800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A6BDB-0395-439D-9032-8D76829B247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613525" y="0"/>
            <a:ext cx="5578475" cy="685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70683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647" y="49878"/>
            <a:ext cx="5539236" cy="6921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647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76795" y="6569075"/>
            <a:ext cx="3974869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8913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013718" cy="1223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581150"/>
            <a:ext cx="5992553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8152" y="6569075"/>
            <a:ext cx="3035535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5"/>
            <a:ext cx="1034393" cy="196850"/>
          </a:xfrm>
        </p:spPr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49" y="0"/>
            <a:ext cx="5573851" cy="6858000"/>
          </a:xfrm>
          <a:prstGeom prst="rect">
            <a:avLst/>
          </a:prstGeom>
        </p:spPr>
      </p:pic>
      <p:pic>
        <p:nvPicPr>
          <p:cNvPr id="10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56" y="6400800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 bwMode="auto">
          <a:xfrm>
            <a:off x="450496" y="6380875"/>
            <a:ext cx="6167653" cy="1992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852198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398060" cy="1223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581150"/>
            <a:ext cx="6376895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68480" y="6569075"/>
            <a:ext cx="4114800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1" y="0"/>
            <a:ext cx="5158409" cy="63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200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3863788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7315200" cy="6309360"/>
          </a:xfrm>
          <a:prstGeom prst="rect">
            <a:avLst/>
          </a:prstGeom>
        </p:spPr>
      </p:pic>
      <p:pic>
        <p:nvPicPr>
          <p:cNvPr id="12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774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5117643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5531224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1190" y="6560110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7" y="6569075"/>
            <a:ext cx="1144740" cy="187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264738"/>
            <a:ext cx="2200275" cy="600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3407"/>
            <a:ext cx="5571081" cy="68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236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58587" y="685382"/>
            <a:ext cx="4087907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32966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14400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1" y="0"/>
            <a:ext cx="8046720" cy="694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29" y="6141361"/>
            <a:ext cx="2133600" cy="5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49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3532095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32966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14400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0"/>
            <a:ext cx="8046720" cy="69402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5144"/>
            <a:ext cx="1666875" cy="454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37" y="5932204"/>
            <a:ext cx="2200275" cy="6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61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531158" y="5108673"/>
            <a:ext cx="45742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10988" y="1267898"/>
            <a:ext cx="4574242" cy="2649679"/>
          </a:xfrm>
        </p:spPr>
        <p:txBody>
          <a:bodyPr anchor="t"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255058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36492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28" y="0"/>
            <a:ext cx="695757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5" y="6459538"/>
            <a:ext cx="1133475" cy="30927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 bwMode="auto">
          <a:xfrm>
            <a:off x="620808" y="6424820"/>
            <a:ext cx="461362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 userDrawn="1"/>
        </p:nvCxnSpPr>
        <p:spPr bwMode="auto">
          <a:xfrm>
            <a:off x="5234428" y="6424820"/>
            <a:ext cx="5413885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70576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2" y="508000"/>
            <a:ext cx="2161645" cy="44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1839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1"/>
          </p:nvPr>
        </p:nvSpPr>
        <p:spPr>
          <a:xfrm>
            <a:off x="588420" y="1510873"/>
            <a:ext cx="4447645" cy="2301143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750" b="0" i="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2pPr>
            <a:lvl3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3pPr>
            <a:lvl4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4pPr>
            <a:lvl5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2"/>
          </p:nvPr>
        </p:nvSpPr>
        <p:spPr>
          <a:xfrm>
            <a:off x="7121262" y="1510873"/>
            <a:ext cx="4512468" cy="2301143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marR="0" indent="0" algn="l" defTabSz="8163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50" b="0" i="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2pPr>
            <a:lvl3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3pPr>
            <a:lvl4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4pPr>
            <a:lvl5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96103" y="500242"/>
            <a:ext cx="11037628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1366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7" name="Picture 6" descr="Bottom_Viz_August-0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21" r="13841" b="-3221"/>
          <a:stretch/>
        </p:blipFill>
        <p:spPr>
          <a:xfrm>
            <a:off x="0" y="2688167"/>
            <a:ext cx="12192000" cy="2627630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9332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5" name="Picture 4" descr="SectionDivider-03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r="12503"/>
          <a:stretch/>
        </p:blipFill>
        <p:spPr>
          <a:xfrm>
            <a:off x="0" y="1968503"/>
            <a:ext cx="12192000" cy="4568613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9460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7" name="Picture 6" descr="SectionDivider-0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/>
          <a:stretch/>
        </p:blipFill>
        <p:spPr>
          <a:xfrm>
            <a:off x="0" y="2455336"/>
            <a:ext cx="12192000" cy="3958167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5502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65399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eve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064" y="1577929"/>
            <a:ext cx="11062328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969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tabLst/>
              <a:defRPr sz="1750" b="0" i="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180578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defRPr sz="1500" baseline="0">
                <a:solidFill>
                  <a:schemeClr val="accent5"/>
                </a:solidFill>
              </a:defRPr>
            </a:lvl2pPr>
            <a:lvl3pPr marL="320477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defRPr sz="1313" baseline="0">
                <a:solidFill>
                  <a:schemeClr val="accent5"/>
                </a:solidFill>
              </a:defRPr>
            </a:lvl3pPr>
            <a:lvl4pPr marL="463352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68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95835" y="1317813"/>
            <a:ext cx="4150660" cy="1966958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32966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14400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1" y="0"/>
            <a:ext cx="8046720" cy="694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5" y="6305155"/>
            <a:ext cx="1666875" cy="4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72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2" y="2032001"/>
            <a:ext cx="7610943" cy="415498"/>
          </a:xfrm>
        </p:spPr>
        <p:txBody>
          <a:bodyPr/>
          <a:lstStyle>
            <a:lvl1pPr>
              <a:defRPr sz="3375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67567" y="3111500"/>
            <a:ext cx="6731000" cy="2308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408194" indent="0">
              <a:buNone/>
              <a:defRPr sz="625"/>
            </a:lvl2pPr>
            <a:lvl3pPr marL="816388" indent="0">
              <a:buNone/>
              <a:defRPr sz="625"/>
            </a:lvl3pPr>
            <a:lvl4pPr marL="1224582" indent="0">
              <a:buNone/>
              <a:defRPr sz="625"/>
            </a:lvl4pPr>
            <a:lvl5pPr marL="1632776" indent="0">
              <a:buNone/>
              <a:defRPr sz="62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8195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6964" y="1577931"/>
            <a:ext cx="11062328" cy="1029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25438" indent="-321469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arabicPeriod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466328" indent="-28575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romanUcPeriod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606227" indent="-28575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arabicPeriod"/>
              <a:defRPr sz="1313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3pPr>
            <a:lvl4pPr marL="677664" indent="-214313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arabicPeriod"/>
              <a:defRPr sz="1125" baseline="0">
                <a:solidFill>
                  <a:schemeClr val="accent5"/>
                </a:solidFill>
              </a:defRPr>
            </a:lvl4pPr>
            <a:lvl5pPr marL="1289843" indent="0">
              <a:buSzPct val="100000"/>
              <a:buFont typeface="+mj-lt"/>
              <a:buNone/>
              <a:defRPr sz="10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7560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064" y="1577931"/>
            <a:ext cx="11061517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7886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776" y="1578127"/>
            <a:ext cx="4953000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6093256" y="1577931"/>
            <a:ext cx="4953000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8993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108169" y="1573127"/>
            <a:ext cx="5541123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SzPct val="100000"/>
              <a:buFont typeface="Arial"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212328" indent="0">
              <a:buSzPct val="100000"/>
              <a:buFont typeface="Arial"/>
              <a:buNone/>
              <a:defRPr sz="1500">
                <a:solidFill>
                  <a:schemeClr val="accent5"/>
                </a:solidFill>
              </a:defRPr>
            </a:lvl2pPr>
            <a:lvl3pPr marL="432594" indent="0">
              <a:buSzPct val="100000"/>
              <a:buFont typeface="Arial"/>
              <a:buNone/>
              <a:defRPr sz="1313">
                <a:solidFill>
                  <a:schemeClr val="accent5"/>
                </a:solidFill>
              </a:defRPr>
            </a:lvl3pPr>
            <a:lvl4pPr marL="865188" indent="0">
              <a:buSzPct val="100000"/>
              <a:buFont typeface="Arial"/>
              <a:buNone/>
              <a:defRPr sz="1125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87066" y="1557565"/>
            <a:ext cx="5016500" cy="4506611"/>
          </a:xfrm>
          <a:prstGeom prst="rect">
            <a:avLst/>
          </a:prstGeom>
          <a:ln w="6350" cmpd="sng">
            <a:solidFill>
              <a:srgbClr val="666666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175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5893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587065" y="1577929"/>
            <a:ext cx="11061443" cy="44658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Pct val="120000"/>
              <a:buFontTx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1905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_NoColor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666666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50211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w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2"/>
          </a:xfrm>
          <a:prstGeom prst="rect">
            <a:avLst/>
          </a:prstGeom>
          <a:ln w="6350" cmpd="sng">
            <a:solidFill>
              <a:schemeClr val="tx1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4407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6735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98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3" name="Picture 6" descr="tableau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5" y="2672295"/>
            <a:ext cx="7281333" cy="151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6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image" Target="../media/image11.emf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90600"/>
            <a:ext cx="1130088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Test	</a:t>
            </a:r>
          </a:p>
          <a:p>
            <a:pPr lvl="1"/>
            <a:r>
              <a:rPr lang="en-GB" dirty="0"/>
              <a:t>Test				</a:t>
            </a:r>
          </a:p>
          <a:p>
            <a:pPr lvl="2"/>
            <a:r>
              <a:rPr lang="en-GB" dirty="0"/>
              <a:t> Test 3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486834" y="71720"/>
            <a:ext cx="11322049" cy="6921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31" name="Picture 57" descr="athena-it-solutions-blue-gr"/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906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4" r:id="rId1"/>
    <p:sldLayoutId id="2147484951" r:id="rId2"/>
    <p:sldLayoutId id="2147484954" r:id="rId3"/>
    <p:sldLayoutId id="2147484962" r:id="rId4"/>
    <p:sldLayoutId id="2147484963" r:id="rId5"/>
    <p:sldLayoutId id="2147484938" r:id="rId6"/>
    <p:sldLayoutId id="2147484939" r:id="rId7"/>
    <p:sldLayoutId id="2147484940" r:id="rId8"/>
    <p:sldLayoutId id="2147484930" r:id="rId9"/>
    <p:sldLayoutId id="2147484870" r:id="rId10"/>
    <p:sldLayoutId id="2147484871" r:id="rId11"/>
    <p:sldLayoutId id="2147484946" r:id="rId12"/>
    <p:sldLayoutId id="2147484968" r:id="rId13"/>
    <p:sldLayoutId id="2147484953" r:id="rId14"/>
    <p:sldLayoutId id="2147484872" r:id="rId15"/>
    <p:sldLayoutId id="2147484949" r:id="rId16"/>
    <p:sldLayoutId id="2147484950" r:id="rId17"/>
    <p:sldLayoutId id="2147484947" r:id="rId18"/>
    <p:sldLayoutId id="2147484948" r:id="rId19"/>
    <p:sldLayoutId id="2147484869" r:id="rId20"/>
    <p:sldLayoutId id="2147484935" r:id="rId21"/>
    <p:sldLayoutId id="2147484937" r:id="rId22"/>
    <p:sldLayoutId id="2147484952" r:id="rId23"/>
    <p:sldLayoutId id="2147484873" r:id="rId24"/>
    <p:sldLayoutId id="2147484874" r:id="rId25"/>
    <p:sldLayoutId id="2147484875" r:id="rId26"/>
    <p:sldLayoutId id="2147484876" r:id="rId27"/>
    <p:sldLayoutId id="2147484936" r:id="rId28"/>
    <p:sldLayoutId id="2147484877" r:id="rId29"/>
    <p:sldLayoutId id="2147484934" r:id="rId30"/>
    <p:sldLayoutId id="2147484878" r:id="rId31"/>
    <p:sldLayoutId id="2147484879" r:id="rId32"/>
    <p:sldLayoutId id="2147484880" r:id="rId33"/>
    <p:sldLayoutId id="2147484881" r:id="rId34"/>
    <p:sldLayoutId id="2147484882" r:id="rId35"/>
    <p:sldLayoutId id="2147484883" r:id="rId36"/>
    <p:sldLayoutId id="2147484884" r:id="rId37"/>
    <p:sldLayoutId id="2147484886" r:id="rId38"/>
    <p:sldLayoutId id="2147484891" r:id="rId39"/>
    <p:sldLayoutId id="2147484895" r:id="rId40"/>
    <p:sldLayoutId id="2147484897" r:id="rId41"/>
    <p:sldLayoutId id="2147484896" r:id="rId42"/>
    <p:sldLayoutId id="2147484901" r:id="rId43"/>
    <p:sldLayoutId id="2147484899" r:id="rId44"/>
    <p:sldLayoutId id="2147484769" r:id="rId45"/>
    <p:sldLayoutId id="2147484759" r:id="rId46"/>
    <p:sldLayoutId id="2147484763" r:id="rId47"/>
    <p:sldLayoutId id="2147484771" r:id="rId48"/>
    <p:sldLayoutId id="2147484775" r:id="rId49"/>
    <p:sldLayoutId id="2147484898" r:id="rId50"/>
    <p:sldLayoutId id="2147484904" r:id="rId51"/>
    <p:sldLayoutId id="2147484767" r:id="rId52"/>
    <p:sldLayoutId id="2147484799" r:id="rId53"/>
    <p:sldLayoutId id="2147484885" r:id="rId54"/>
    <p:sldLayoutId id="2147484887" r:id="rId55"/>
    <p:sldLayoutId id="2147484893" r:id="rId56"/>
    <p:sldLayoutId id="2147484892" r:id="rId57"/>
    <p:sldLayoutId id="2147484894" r:id="rId58"/>
    <p:sldLayoutId id="2147484744" r:id="rId59"/>
    <p:sldLayoutId id="2147484748" r:id="rId60"/>
    <p:sldLayoutId id="2147484865" r:id="rId61"/>
    <p:sldLayoutId id="2147484903" r:id="rId62"/>
    <p:sldLayoutId id="2147484905" r:id="rId63"/>
    <p:sldLayoutId id="2147484888" r:id="rId64"/>
    <p:sldLayoutId id="2147484900" r:id="rId65"/>
    <p:sldLayoutId id="2147484890" r:id="rId66"/>
    <p:sldLayoutId id="2147484764" r:id="rId67"/>
    <p:sldLayoutId id="2147484797" r:id="rId68"/>
    <p:sldLayoutId id="2147484804" r:id="rId69"/>
    <p:sldLayoutId id="2147484866" r:id="rId70"/>
    <p:sldLayoutId id="2147484889" r:id="rId71"/>
    <p:sldLayoutId id="2147484941" r:id="rId72"/>
    <p:sldLayoutId id="2147484902" r:id="rId73"/>
    <p:sldLayoutId id="2147484966" r:id="rId74"/>
    <p:sldLayoutId id="2147484967" r:id="rId7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5">
              <a:lumMod val="75000"/>
            </a:schemeClr>
          </a:solidFill>
          <a:latin typeface="BentonSans Book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Merriweather Ligh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Merriweather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2000">
          <a:solidFill>
            <a:schemeClr val="tx1"/>
          </a:solidFill>
          <a:latin typeface="Merriweather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90600"/>
            <a:ext cx="1130088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Test	</a:t>
            </a:r>
          </a:p>
          <a:p>
            <a:pPr lvl="1"/>
            <a:r>
              <a:rPr lang="en-GB" dirty="0"/>
              <a:t>Test				</a:t>
            </a:r>
          </a:p>
          <a:p>
            <a:pPr lvl="2"/>
            <a:r>
              <a:rPr lang="en-GB" dirty="0"/>
              <a:t> Test 3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486834" y="71720"/>
            <a:ext cx="11322049" cy="6921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76795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5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56" r:id="rId2"/>
    <p:sldLayoutId id="2147484957" r:id="rId3"/>
    <p:sldLayoutId id="2147484958" r:id="rId4"/>
    <p:sldLayoutId id="2147484959" r:id="rId5"/>
    <p:sldLayoutId id="2147484960" r:id="rId6"/>
    <p:sldLayoutId id="2147484961" r:id="rId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5">
              <a:lumMod val="75000"/>
            </a:schemeClr>
          </a:solidFill>
          <a:latin typeface="BentonSans Book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Merriweather Ligh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Merriweather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2000">
          <a:solidFill>
            <a:schemeClr val="tx1"/>
          </a:solidFill>
          <a:latin typeface="Merriweather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om_Viz_August-02.png"/>
          <p:cNvPicPr>
            <a:picLocks noChangeAspect="1"/>
          </p:cNvPicPr>
          <p:nvPr userDrawn="1"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3"/>
          <a:stretch/>
        </p:blipFill>
        <p:spPr>
          <a:xfrm flipH="1">
            <a:off x="0" y="5777181"/>
            <a:ext cx="12192000" cy="1080823"/>
          </a:xfrm>
          <a:prstGeom prst="rect">
            <a:avLst/>
          </a:prstGeom>
        </p:spPr>
      </p:pic>
      <p:pic>
        <p:nvPicPr>
          <p:cNvPr id="1027" name="Picture 7" descr="tableau_white.eps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200" y="6437316"/>
            <a:ext cx="1439333" cy="30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593992" y="501098"/>
            <a:ext cx="11037093" cy="3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44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7" r:id="rId1"/>
    <p:sldLayoutId id="2147484908" r:id="rId2"/>
    <p:sldLayoutId id="2147484909" r:id="rId3"/>
    <p:sldLayoutId id="2147484910" r:id="rId4"/>
    <p:sldLayoutId id="2147484911" r:id="rId5"/>
    <p:sldLayoutId id="2147484912" r:id="rId6"/>
    <p:sldLayoutId id="2147484913" r:id="rId7"/>
    <p:sldLayoutId id="2147484914" r:id="rId8"/>
    <p:sldLayoutId id="2147484915" r:id="rId9"/>
    <p:sldLayoutId id="2147484916" r:id="rId10"/>
    <p:sldLayoutId id="2147484917" r:id="rId11"/>
    <p:sldLayoutId id="2147484918" r:id="rId12"/>
    <p:sldLayoutId id="2147484919" r:id="rId13"/>
    <p:sldLayoutId id="2147484920" r:id="rId14"/>
    <p:sldLayoutId id="2147484921" r:id="rId15"/>
    <p:sldLayoutId id="2147484922" r:id="rId16"/>
    <p:sldLayoutId id="2147484923" r:id="rId17"/>
    <p:sldLayoutId id="2147484924" r:id="rId18"/>
    <p:sldLayoutId id="2147484925" r:id="rId19"/>
    <p:sldLayoutId id="2147484926" r:id="rId20"/>
    <p:sldLayoutId id="2147484927" r:id="rId21"/>
  </p:sldLayoutIdLst>
  <p:hf hdr="0" dt="0"/>
  <p:txStyles>
    <p:titleStyle>
      <a:lvl1pPr algn="l" defTabSz="81557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13" kern="1200">
          <a:solidFill>
            <a:srgbClr val="4C4C4C"/>
          </a:solidFill>
          <a:latin typeface="BentonSans Book"/>
          <a:ea typeface="ＭＳ Ｐゴシック" charset="0"/>
          <a:cs typeface="BentonSans Book"/>
        </a:defRPr>
      </a:lvl1pPr>
      <a:lvl2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2pPr>
      <a:lvl3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3pPr>
      <a:lvl4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4pPr>
      <a:lvl5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5pPr>
      <a:lvl6pPr marL="28575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6pPr>
      <a:lvl7pPr marL="57150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7pPr>
      <a:lvl8pPr marL="85725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8pPr>
      <a:lvl9pPr marL="114300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9pPr>
    </p:titleStyle>
    <p:bodyStyle>
      <a:lvl1pPr marL="305594" indent="-305594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75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2781" indent="-254993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19969" indent="-203399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25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427758" indent="-203399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13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36539" indent="-203399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13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Team Project</a:t>
            </a:r>
            <a:br>
              <a:rPr lang="en-US" dirty="0"/>
            </a:br>
            <a:r>
              <a:rPr lang="en-US" dirty="0"/>
              <a:t>Fall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Retail DW &amp; BI Project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7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4E65C6-E5DA-42C8-B6DA-890F4A51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Retail_SOR_NA</a:t>
            </a:r>
            <a:r>
              <a:rPr lang="en-US" dirty="0"/>
              <a:t> – SQL Server to Oracle Migration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FE89C09-E649-4528-9622-21268309C1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065879"/>
            <a:ext cx="11301413" cy="5259641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772233-8E12-428E-8462-A5EB5D9643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B00331-3131-4961-A252-7EADF826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8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6DA18-5797-463F-846F-8DE2B2F06E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SQL Backup -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retail_sor_cat_azure.bacpac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Login to your Azure SQL server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Right click on Databases &amp; select Import Data-Tier Application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6D39BB-B8DD-4DC7-AFEC-07E8D0A94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83" y="1110592"/>
            <a:ext cx="3403600" cy="20136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11</a:t>
            </a:fld>
            <a:endParaRPr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B18FC7F-D902-4C72-BED9-5A8B4CE3672F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83" y="3429000"/>
            <a:ext cx="3294963" cy="2667000"/>
          </a:xfrm>
        </p:spPr>
      </p:pic>
    </p:spTree>
    <p:extLst>
      <p:ext uri="{BB962C8B-B14F-4D97-AF65-F5344CB8AC3E}">
        <p14:creationId xmlns:p14="http://schemas.microsoft.com/office/powerpoint/2010/main" val="225380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12</a:t>
            </a:fld>
            <a:endParaRPr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1BF73C-1B8E-4285-A2A6-F8F8D7CB0A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30" y="990600"/>
            <a:ext cx="6702953" cy="5410200"/>
          </a:xfrm>
        </p:spPr>
      </p:pic>
    </p:spTree>
    <p:extLst>
      <p:ext uri="{BB962C8B-B14F-4D97-AF65-F5344CB8AC3E}">
        <p14:creationId xmlns:p14="http://schemas.microsoft.com/office/powerpoint/2010/main" val="357122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9BAB3A-F0F4-4741-806F-298F6EFD4D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117268"/>
            <a:ext cx="7810500" cy="51568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1D1BD-760E-4C0B-BBE0-7C100C096F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Azure backup file is on OneDrive. Use, of, course, whatever your file location 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13</a:t>
            </a:fld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2A8B92-97C6-4C31-AC19-44F9000160C5}"/>
              </a:ext>
            </a:extLst>
          </p:cNvPr>
          <p:cNvSpPr/>
          <p:nvPr/>
        </p:nvSpPr>
        <p:spPr bwMode="auto">
          <a:xfrm>
            <a:off x="2214944" y="3270738"/>
            <a:ext cx="6148753" cy="31652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7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BBF6D1-1CC8-420D-9E00-D8AE319D01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136069"/>
            <a:ext cx="7810500" cy="5119261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C70E2A-534A-4900-9E07-8FD935F273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Input a new database name. </a:t>
            </a:r>
          </a:p>
          <a:p>
            <a:r>
              <a:rPr lang="en-US" sz="2400" dirty="0"/>
              <a:t>Use </a:t>
            </a:r>
            <a:r>
              <a:rPr lang="en-US" sz="2400" dirty="0" err="1"/>
              <a:t>Retail_SOR_CAT</a:t>
            </a:r>
            <a:r>
              <a:rPr lang="en-US" sz="2400" dirty="0"/>
              <a:t> (note: I added suffix _Azure because I already had this </a:t>
            </a:r>
            <a:r>
              <a:rPr lang="en-US" sz="2400" dirty="0" err="1"/>
              <a:t>db</a:t>
            </a:r>
            <a:r>
              <a:rPr lang="en-US" sz="2400" dirty="0"/>
              <a:t> created &amp; loaded via Talend)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14</a:t>
            </a:fld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7C203A-1CA0-4B7B-9F67-BFC8FE78D31C}"/>
              </a:ext>
            </a:extLst>
          </p:cNvPr>
          <p:cNvSpPr/>
          <p:nvPr/>
        </p:nvSpPr>
        <p:spPr bwMode="auto">
          <a:xfrm>
            <a:off x="2913185" y="3537437"/>
            <a:ext cx="5450512" cy="31652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1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9FC40-2F0A-4306-90C9-F5E5C4B766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139585"/>
            <a:ext cx="7810500" cy="511222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57EE10-F7DF-4A46-BFF9-3281465505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 Finish </a:t>
            </a:r>
          </a:p>
          <a:p>
            <a:r>
              <a:rPr lang="en-US" dirty="0"/>
              <a:t>You should see you </a:t>
            </a:r>
            <a:r>
              <a:rPr lang="en-US" dirty="0" err="1"/>
              <a:t>db</a:t>
            </a:r>
            <a:r>
              <a:rPr lang="en-US" dirty="0"/>
              <a:t> deployed on Azure Portal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08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22FECA-C75B-4F78-95A0-102750574C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48" y="990600"/>
            <a:ext cx="8496117" cy="4181475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88567F-0F37-450E-AB35-095C77B0DE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Azure Portal – work with SQL 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31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C6AD-3BD1-4424-9A12-313AA28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Retail_SOR_CAT</a:t>
            </a:r>
            <a:r>
              <a:rPr lang="en-US" dirty="0"/>
              <a:t> – Azure SQL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8E666C-FA37-4D3D-BBC4-CF6F39A02D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1" y="990600"/>
            <a:ext cx="6494649" cy="54102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88567F-0F37-450E-AB35-095C77B0D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0677" y="990600"/>
            <a:ext cx="4052635" cy="5410200"/>
          </a:xfrm>
        </p:spPr>
        <p:txBody>
          <a:bodyPr/>
          <a:lstStyle/>
          <a:p>
            <a:r>
              <a:rPr lang="en-US" dirty="0"/>
              <a:t>SSMS connected to Azure Server &amp; databases is alternative to Azure Portal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3884D-D120-4E40-B2AF-2327F6FF7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25F4-A774-4924-AC48-1FBA9A730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95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CFCCDD-0754-4F23-852D-C3277C74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DW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721780-2857-4737-9873-55832C20917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Final Team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8FD41-2DA0-481F-8C02-83CA0287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8D589-0CC8-4E2D-BB40-043F75BB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00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project involves a retail company that sells a variety of products to people and to businesses across a variety of sales channels.</a:t>
            </a:r>
          </a:p>
          <a:p>
            <a:endParaRPr lang="en-US" sz="1000" dirty="0"/>
          </a:p>
          <a:p>
            <a:r>
              <a:rPr lang="en-US" dirty="0"/>
              <a:t>The Retail Company would like to:</a:t>
            </a:r>
          </a:p>
          <a:p>
            <a:pPr lvl="1"/>
            <a:r>
              <a:rPr lang="en-US" dirty="0"/>
              <a:t>Create a data warehouse (DW) from its various systems of record (SORs)</a:t>
            </a:r>
          </a:p>
          <a:p>
            <a:pPr lvl="1"/>
            <a:r>
              <a:rPr lang="en-US" dirty="0"/>
              <a:t>Create BI applications that enable analysis of business performance</a:t>
            </a:r>
          </a:p>
          <a:p>
            <a:pPr lvl="1"/>
            <a:endParaRPr lang="en-US" sz="1000" dirty="0"/>
          </a:p>
          <a:p>
            <a:r>
              <a:rPr lang="en-US" dirty="0"/>
              <a:t>The DW will store (facts) in the following subject areas:</a:t>
            </a:r>
          </a:p>
          <a:p>
            <a:pPr lvl="1"/>
            <a:r>
              <a:rPr lang="en-US" dirty="0"/>
              <a:t>Sales</a:t>
            </a:r>
          </a:p>
          <a:p>
            <a:pPr lvl="1"/>
            <a:r>
              <a:rPr lang="en-US" dirty="0"/>
              <a:t>Inventory</a:t>
            </a:r>
          </a:p>
          <a:p>
            <a:pPr lvl="1"/>
            <a:r>
              <a:rPr lang="en-US" dirty="0"/>
              <a:t>Sales Quotas</a:t>
            </a:r>
          </a:p>
          <a:p>
            <a:pPr lvl="1"/>
            <a:r>
              <a:rPr lang="en-US" dirty="0"/>
              <a:t>Strategy Plans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1872E-DBE6-468C-ABCF-F93A03EA3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F1BAA-5D12-41F2-BDB0-21494478AE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 Retail Company SOR - FALL 2018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F34ACC8-7AA5-42B5-8F0F-7DAF075D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A3DF226E-50FA-4BDA-85CD-6CD60B309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</a:t>
            </a:fld>
            <a:endParaRPr dirty="0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F9F05783-E6CC-49AB-B3FA-70393F50B6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1210295"/>
              </p:ext>
            </p:extLst>
          </p:nvPr>
        </p:nvGraphicFramePr>
        <p:xfrm>
          <a:off x="508000" y="990600"/>
          <a:ext cx="10780889" cy="31743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94783">
                  <a:extLst>
                    <a:ext uri="{9D8B030D-6E8A-4147-A177-3AD203B41FA5}">
                      <a16:colId xmlns:a16="http://schemas.microsoft.com/office/drawing/2014/main" val="3008132215"/>
                    </a:ext>
                  </a:extLst>
                </a:gridCol>
                <a:gridCol w="1727309">
                  <a:extLst>
                    <a:ext uri="{9D8B030D-6E8A-4147-A177-3AD203B41FA5}">
                      <a16:colId xmlns:a16="http://schemas.microsoft.com/office/drawing/2014/main" val="3646701528"/>
                    </a:ext>
                  </a:extLst>
                </a:gridCol>
                <a:gridCol w="5958797">
                  <a:extLst>
                    <a:ext uri="{9D8B030D-6E8A-4147-A177-3AD203B41FA5}">
                      <a16:colId xmlns:a16="http://schemas.microsoft.com/office/drawing/2014/main" val="2060691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Database</a:t>
                      </a:r>
                    </a:p>
                  </a:txBody>
                  <a:tcPr marL="93774" marR="9377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SOR Target</a:t>
                      </a:r>
                    </a:p>
                  </a:txBody>
                  <a:tcPr marL="93774" marR="9377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Backup Files</a:t>
                      </a:r>
                    </a:p>
                  </a:txBody>
                  <a:tcPr marL="93774" marR="93774"/>
                </a:tc>
                <a:extLst>
                  <a:ext uri="{0D108BD9-81ED-4DB2-BD59-A6C34878D82A}">
                    <a16:rowId xmlns:a16="http://schemas.microsoft.com/office/drawing/2014/main" val="3930966427"/>
                  </a:ext>
                </a:extLst>
              </a:tr>
              <a:tr h="41260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</a:pPr>
                      <a:r>
                        <a:rPr lang="en-US" sz="2000" u="none" strike="noStrike" kern="1200" dirty="0">
                          <a:effectLst/>
                        </a:rPr>
                        <a:t>Retail_SOR_NA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Oracle</a:t>
                      </a: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retail_sor_na_sqlserver.zip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(use SQL Server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 &amp; run Talend)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Talend_Migrate_RETAIL_SOR_NA_MSSQL_to_ORCL.zip</a:t>
                      </a:r>
                    </a:p>
                  </a:txBody>
                  <a:tcPr marL="9768" marR="9768" marT="9525" marB="0"/>
                </a:tc>
                <a:extLst>
                  <a:ext uri="{0D108BD9-81ED-4DB2-BD59-A6C34878D82A}">
                    <a16:rowId xmlns:a16="http://schemas.microsoft.com/office/drawing/2014/main" val="320790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</a:pPr>
                      <a:r>
                        <a:rPr lang="en-US" sz="2000" u="none" strike="noStrike" kern="1200" dirty="0">
                          <a:effectLst/>
                        </a:rPr>
                        <a:t>Retail_SOR_EU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SQL Server</a:t>
                      </a: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retail_sor_eu_sqlserver.zip (SQL Server)</a:t>
                      </a:r>
                    </a:p>
                  </a:txBody>
                  <a:tcPr marL="9768" marR="9768" marT="9525" marB="0"/>
                </a:tc>
                <a:extLst>
                  <a:ext uri="{0D108BD9-81ED-4DB2-BD59-A6C34878D82A}">
                    <a16:rowId xmlns:a16="http://schemas.microsoft.com/office/drawing/2014/main" val="408547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</a:pPr>
                      <a:r>
                        <a:rPr lang="en-US" sz="2000" u="none" strike="noStrike" kern="1200" dirty="0">
                          <a:effectLst/>
                        </a:rPr>
                        <a:t>Retail_SOR_AS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retail_sor_as_mysql.zip</a:t>
                      </a:r>
                    </a:p>
                  </a:txBody>
                  <a:tcPr marL="9768" marR="9768" marT="9525" marB="0"/>
                </a:tc>
                <a:extLst>
                  <a:ext uri="{0D108BD9-81ED-4DB2-BD59-A6C34878D82A}">
                    <a16:rowId xmlns:a16="http://schemas.microsoft.com/office/drawing/2014/main" val="203801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2000" u="none" strike="noStrike" kern="1200" dirty="0">
                          <a:effectLst/>
                        </a:rPr>
                        <a:t>Retail_SOR_CAT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Azure 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retail_sor_cat_azure.bacpac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extLst>
                  <a:ext uri="{0D108BD9-81ED-4DB2-BD59-A6C34878D82A}">
                    <a16:rowId xmlns:a16="http://schemas.microsoft.com/office/drawing/2014/main" val="9401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2000" u="none" strike="noStrike" kern="1200" dirty="0">
                          <a:effectLst/>
                        </a:rPr>
                        <a:t>Retail_SOR_PLAN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PostgreSQL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retail_sor_plan_postgresql.sql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extLst>
                  <a:ext uri="{0D108BD9-81ED-4DB2-BD59-A6C34878D82A}">
                    <a16:rowId xmlns:a16="http://schemas.microsoft.com/office/drawing/2014/main" val="327665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2000" u="none" strike="noStrike" kern="1200" dirty="0">
                          <a:effectLst/>
                        </a:rPr>
                        <a:t>Flat Files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68" marR="9768" marT="9525" marB="0"/>
                </a:tc>
                <a:extLst>
                  <a:ext uri="{0D108BD9-81ED-4DB2-BD59-A6C34878D82A}">
                    <a16:rowId xmlns:a16="http://schemas.microsoft.com/office/drawing/2014/main" val="339626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59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categories of products sold: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TV and Video</a:t>
            </a:r>
          </a:p>
          <a:p>
            <a:pPr lvl="1"/>
            <a:r>
              <a:rPr lang="en-US" dirty="0"/>
              <a:t>Computers</a:t>
            </a:r>
          </a:p>
          <a:p>
            <a:pPr lvl="1"/>
            <a:r>
              <a:rPr lang="en-US" dirty="0"/>
              <a:t>Cameras and camcorders </a:t>
            </a:r>
          </a:p>
          <a:p>
            <a:pPr lvl="1"/>
            <a:r>
              <a:rPr lang="en-US" dirty="0"/>
              <a:t>Cell phones</a:t>
            </a:r>
          </a:p>
          <a:p>
            <a:pPr lvl="1"/>
            <a:r>
              <a:rPr lang="en-US" dirty="0"/>
              <a:t>Music, Movies and Audio Books</a:t>
            </a:r>
          </a:p>
          <a:p>
            <a:pPr lvl="1"/>
            <a:r>
              <a:rPr lang="en-US" dirty="0"/>
              <a:t>Games and Toys</a:t>
            </a:r>
          </a:p>
          <a:p>
            <a:pPr lvl="1"/>
            <a:r>
              <a:rPr lang="en-US" dirty="0"/>
              <a:t>Home Appliances</a:t>
            </a:r>
          </a:p>
          <a:p>
            <a:r>
              <a:rPr lang="en-US" dirty="0"/>
              <a:t>The Retail Company would like to:</a:t>
            </a:r>
          </a:p>
          <a:p>
            <a:pPr lvl="1"/>
            <a:r>
              <a:rPr lang="en-US" dirty="0"/>
              <a:t>Create a data warehouse (DW) from its various systems of record (SORs)</a:t>
            </a:r>
          </a:p>
          <a:p>
            <a:pPr lvl="1"/>
            <a:r>
              <a:rPr lang="en-US" dirty="0"/>
              <a:t>Create BI applications that enable analysis of business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9EA5B-DFCE-4432-906C-0045157E9E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750B-07CE-4712-97F6-9E59A85B84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5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company has 4 sales channels:</a:t>
            </a:r>
          </a:p>
          <a:p>
            <a:pPr lvl="1"/>
            <a:r>
              <a:rPr lang="en-US" dirty="0"/>
              <a:t>Retail</a:t>
            </a:r>
          </a:p>
          <a:p>
            <a:pPr lvl="1"/>
            <a:r>
              <a:rPr lang="en-US" dirty="0"/>
              <a:t>Stores</a:t>
            </a:r>
          </a:p>
          <a:p>
            <a:pPr lvl="1"/>
            <a:r>
              <a:rPr lang="en-US" dirty="0"/>
              <a:t>Catalog</a:t>
            </a:r>
          </a:p>
          <a:p>
            <a:pPr lvl="1"/>
            <a:r>
              <a:rPr lang="en-US" dirty="0"/>
              <a:t>Online</a:t>
            </a:r>
          </a:p>
          <a:p>
            <a:r>
              <a:rPr lang="en-US" dirty="0"/>
              <a:t>Three top-level geographic regions:</a:t>
            </a:r>
          </a:p>
          <a:p>
            <a:pPr lvl="1"/>
            <a:r>
              <a:rPr lang="en-US" dirty="0"/>
              <a:t>North America</a:t>
            </a:r>
          </a:p>
          <a:p>
            <a:pPr lvl="1"/>
            <a:r>
              <a:rPr lang="en-US" dirty="0"/>
              <a:t>Europe</a:t>
            </a:r>
          </a:p>
          <a:p>
            <a:pPr lvl="1"/>
            <a:r>
              <a:rPr lang="en-US" dirty="0"/>
              <a:t>Asia</a:t>
            </a:r>
          </a:p>
          <a:p>
            <a:r>
              <a:rPr lang="en-US" dirty="0"/>
              <a:t>Customers who purchased products are tracked in:</a:t>
            </a:r>
          </a:p>
          <a:p>
            <a:pPr lvl="1"/>
            <a:r>
              <a:rPr lang="en-US" dirty="0"/>
              <a:t>Catalog</a:t>
            </a:r>
          </a:p>
          <a:p>
            <a:pPr lvl="1"/>
            <a:r>
              <a:rPr lang="en-US" dirty="0"/>
              <a:t>Online</a:t>
            </a:r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9B2F7-B9AB-4B2E-BC6D-340B7E2BF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C682A-5A87-4581-B5F1-90B2566D17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6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643728" cy="692150"/>
          </a:xfrm>
        </p:spPr>
        <p:txBody>
          <a:bodyPr/>
          <a:lstStyle/>
          <a:p>
            <a:r>
              <a:rPr lang="en-US" dirty="0"/>
              <a:t>Systems of Record (SORs)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SORs have prices, costs &amp; sales in “continent” currency</a:t>
            </a:r>
          </a:p>
          <a:p>
            <a:pPr lvl="1"/>
            <a:r>
              <a:rPr lang="en-US" dirty="0"/>
              <a:t>North America &amp; Catalog Operations – US Dollars (USD)</a:t>
            </a:r>
          </a:p>
          <a:p>
            <a:pPr lvl="1"/>
            <a:r>
              <a:rPr lang="en-US" dirty="0"/>
              <a:t>Europe - Euro (EUR)</a:t>
            </a:r>
          </a:p>
          <a:p>
            <a:pPr lvl="1"/>
            <a:r>
              <a:rPr lang="en-US" dirty="0"/>
              <a:t>Asia - China Yuan (CNY)</a:t>
            </a:r>
          </a:p>
          <a:p>
            <a:pPr lvl="1"/>
            <a:r>
              <a:rPr lang="en-US" dirty="0"/>
              <a:t>Quota &amp; Plan has data in local or “continent” currency </a:t>
            </a:r>
          </a:p>
          <a:p>
            <a:r>
              <a:rPr lang="en-US" dirty="0"/>
              <a:t>DW has prices, costs &amp; sales:</a:t>
            </a:r>
          </a:p>
          <a:p>
            <a:pPr lvl="1"/>
            <a:r>
              <a:rPr lang="en-US" dirty="0"/>
              <a:t>In USD</a:t>
            </a:r>
          </a:p>
          <a:p>
            <a:pPr lvl="1"/>
            <a:r>
              <a:rPr lang="en-US" dirty="0"/>
              <a:t>In “local” currency used in SOR</a:t>
            </a:r>
          </a:p>
          <a:p>
            <a:r>
              <a:rPr lang="en-US" dirty="0"/>
              <a:t>Prices, costs &amp; sales are in “constant” currency, i.e. recorded using published unit prices &amp; costs </a:t>
            </a:r>
          </a:p>
          <a:p>
            <a:pPr lvl="1"/>
            <a:r>
              <a:rPr lang="en-US" dirty="0"/>
              <a:t>Daily currency exchange rate should be used in converting Euro &amp; Yuan to USD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9BE5C-69B3-42A9-B2A5-A5D17967B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9854F-19AC-4D6E-A104-EC7725B31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098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Systems of Record (SORs)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Unit Prices &amp; Costs were changed during 2012-3016</a:t>
            </a:r>
          </a:p>
          <a:p>
            <a:endParaRPr lang="en-US" sz="1000" dirty="0"/>
          </a:p>
          <a:p>
            <a:r>
              <a:rPr lang="en-US" dirty="0"/>
              <a:t>You need to create SCD dimension for both Unit Price &amp; Unit Cost Dimensions.</a:t>
            </a:r>
          </a:p>
          <a:p>
            <a:pPr lvl="1"/>
            <a:r>
              <a:rPr lang="en-US" dirty="0"/>
              <a:t>Step 1 – initial unit prices or costs</a:t>
            </a:r>
          </a:p>
          <a:p>
            <a:pPr lvl="1"/>
            <a:r>
              <a:rPr lang="en-US" dirty="0"/>
              <a:t>Step 2-n – prices or costs revised</a:t>
            </a:r>
          </a:p>
          <a:p>
            <a:endParaRPr lang="en-US" sz="1000" dirty="0"/>
          </a:p>
          <a:p>
            <a:r>
              <a:rPr lang="en-US" dirty="0"/>
              <a:t>Unit Prices &amp; Unit Costs should NOT stores in Sales related tables nor in the Product dimension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AA703D-9CFD-4D9A-B6BE-9ABEA118B1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D37EB4-8D39-4433-BA03-372228D4B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300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Record (SORs)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11300883" cy="5492262"/>
          </a:xfrm>
        </p:spPr>
        <p:txBody>
          <a:bodyPr/>
          <a:lstStyle/>
          <a:p>
            <a:pPr marL="400050"/>
            <a:r>
              <a:rPr lang="en-US" dirty="0"/>
              <a:t>DW sales related tables</a:t>
            </a:r>
          </a:p>
          <a:p>
            <a:pPr marL="800100" lvl="1"/>
            <a:r>
              <a:rPr lang="en-US" dirty="0"/>
              <a:t>FactSales – contains data for all 4 sales channels </a:t>
            </a:r>
          </a:p>
          <a:p>
            <a:pPr marL="800100" lvl="1"/>
            <a:r>
              <a:rPr lang="en-US" dirty="0"/>
              <a:t>FactOnlineSales – contains Online sales channel only and has customer data</a:t>
            </a:r>
          </a:p>
          <a:p>
            <a:pPr marL="400050"/>
            <a:r>
              <a:rPr lang="en-US" dirty="0"/>
              <a:t>Sales Quotas &amp; Strategy Plan:</a:t>
            </a:r>
          </a:p>
          <a:p>
            <a:pPr marL="800100" lvl="1"/>
            <a:r>
              <a:rPr lang="en-US" dirty="0"/>
              <a:t>Have data for three scenarios</a:t>
            </a:r>
          </a:p>
          <a:p>
            <a:pPr marL="1200150" lvl="2"/>
            <a:r>
              <a:rPr lang="en-US" dirty="0"/>
              <a:t>Actuals</a:t>
            </a:r>
          </a:p>
          <a:p>
            <a:pPr marL="1200150" lvl="2"/>
            <a:r>
              <a:rPr lang="en-US" dirty="0"/>
              <a:t>Budget – from SORs directly</a:t>
            </a:r>
          </a:p>
          <a:p>
            <a:pPr marL="1200150" lvl="2"/>
            <a:r>
              <a:rPr lang="en-US" dirty="0"/>
              <a:t>Forecast – from SORs directly</a:t>
            </a:r>
          </a:p>
          <a:p>
            <a:pPr marL="800100" lvl="1"/>
            <a:r>
              <a:rPr lang="en-US" dirty="0"/>
              <a:t>Data granularity is monthly</a:t>
            </a:r>
          </a:p>
          <a:p>
            <a:pPr marL="800100" lvl="1"/>
            <a:r>
              <a:rPr lang="en-US" dirty="0"/>
              <a:t>For Sales Quota need to aggregate actual sales data to populate Actuals scenario</a:t>
            </a:r>
          </a:p>
          <a:p>
            <a:pPr marL="800100" lvl="1"/>
            <a:r>
              <a:rPr lang="en-US" dirty="0"/>
              <a:t>For Strategy Plan need to aggregate data for actuals in 2 accounts:</a:t>
            </a:r>
          </a:p>
          <a:p>
            <a:pPr marL="1200150" lvl="2"/>
            <a:r>
              <a:rPr lang="en-US" dirty="0"/>
              <a:t>AccountKey = 4 ‘Sale Revenue’    - sales </a:t>
            </a:r>
          </a:p>
          <a:p>
            <a:pPr marL="1200150" lvl="2"/>
            <a:r>
              <a:rPr lang="en-US" dirty="0"/>
              <a:t>AccountKey =  5 ‘Cost of Goods Sold’ – total product cost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DA3BF-E928-4F68-9CBD-29521CC1B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05F8-7E4F-4F36-A00D-7FE10778B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748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CF92-B1AE-4A55-AA7E-4D1CF805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5" y="49878"/>
            <a:ext cx="6932659" cy="692150"/>
          </a:xfrm>
        </p:spPr>
        <p:txBody>
          <a:bodyPr/>
          <a:lstStyle/>
          <a:p>
            <a:r>
              <a:rPr lang="en-US" dirty="0"/>
              <a:t>Final Team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5858-960D-4800-8840-EC38CB8E2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98" y="990600"/>
            <a:ext cx="6565779" cy="5410200"/>
          </a:xfrm>
        </p:spPr>
        <p:txBody>
          <a:bodyPr/>
          <a:lstStyle/>
          <a:p>
            <a:r>
              <a:rPr lang="en-US" sz="3600" dirty="0"/>
              <a:t>Sourcing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62F-1EA1-479E-9571-44254D7D5B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B8D01-2295-47EA-AF77-9BC4A259A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94B2A9-7136-4B17-8DED-1B85D6CF0CDC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94" y="0"/>
            <a:ext cx="4766637" cy="6858000"/>
          </a:xfr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EE884-B32D-4E55-B8A9-4C26700477F7}"/>
              </a:ext>
            </a:extLst>
          </p:cNvPr>
          <p:cNvCxnSpPr>
            <a:cxnSpLocks/>
          </p:cNvCxnSpPr>
          <p:nvPr/>
        </p:nvCxnSpPr>
        <p:spPr bwMode="auto">
          <a:xfrm>
            <a:off x="7824923" y="6559134"/>
            <a:ext cx="3018668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66138-DE64-4303-B856-C1609AE33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96" y="6463439"/>
            <a:ext cx="1200150" cy="3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DW has dimensional model to support:</a:t>
            </a:r>
          </a:p>
          <a:p>
            <a:pPr lvl="1"/>
            <a:r>
              <a:rPr lang="en-US" dirty="0"/>
              <a:t>Sales analysis</a:t>
            </a:r>
          </a:p>
          <a:p>
            <a:pPr lvl="1"/>
            <a:r>
              <a:rPr lang="en-US" dirty="0"/>
              <a:t>Inventory analysis</a:t>
            </a:r>
          </a:p>
          <a:p>
            <a:pPr lvl="1"/>
            <a:r>
              <a:rPr lang="en-US" dirty="0"/>
              <a:t>Sales quota &amp; planning analysis</a:t>
            </a:r>
          </a:p>
          <a:p>
            <a:endParaRPr lang="en-US" dirty="0"/>
          </a:p>
          <a:p>
            <a:r>
              <a:rPr lang="en-US" dirty="0"/>
              <a:t>DI -- Load data sources into DW</a:t>
            </a:r>
          </a:p>
          <a:p>
            <a:pPr lvl="1"/>
            <a:r>
              <a:rPr lang="en-US" dirty="0"/>
              <a:t>SOR: TBD</a:t>
            </a:r>
          </a:p>
          <a:p>
            <a:pPr lvl="1"/>
            <a:r>
              <a:rPr lang="en-US" dirty="0"/>
              <a:t>DW: TBD with ETL: Talend</a:t>
            </a:r>
          </a:p>
          <a:p>
            <a:pPr lvl="1"/>
            <a:r>
              <a:rPr lang="en-US" dirty="0"/>
              <a:t>DW: TBD with ETL: SSIS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F1293-B366-43BB-9E0C-F520D15A2B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94CD5-2283-4D22-B3A3-C3054187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47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 -- Develop BI Dashboards, Reports &amp; Visualizations analysis</a:t>
            </a:r>
          </a:p>
          <a:p>
            <a:pPr lvl="1"/>
            <a:r>
              <a:rPr lang="en-US" dirty="0"/>
              <a:t>Sales analysis</a:t>
            </a:r>
          </a:p>
          <a:p>
            <a:pPr lvl="1"/>
            <a:r>
              <a:rPr lang="en-US" dirty="0"/>
              <a:t>Inventory analysis</a:t>
            </a:r>
          </a:p>
          <a:p>
            <a:pPr lvl="1"/>
            <a:r>
              <a:rPr lang="en-US" dirty="0"/>
              <a:t>Sales quota &amp; planning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F1293-B366-43BB-9E0C-F520D15A2B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94CD5-2283-4D22-B3A3-C3054187A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- 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BI Tools:</a:t>
            </a:r>
          </a:p>
          <a:p>
            <a:pPr marL="0" indent="0">
              <a:buNone/>
            </a:pPr>
            <a:endParaRPr lang="en-US" sz="800" u="sng" dirty="0"/>
          </a:p>
          <a:p>
            <a:r>
              <a:rPr lang="en-US" dirty="0"/>
              <a:t>Tableau Desktop</a:t>
            </a:r>
          </a:p>
          <a:p>
            <a:endParaRPr lang="en-US" sz="800" dirty="0"/>
          </a:p>
          <a:p>
            <a:pPr marL="457200" lvl="1" indent="0">
              <a:buNone/>
            </a:pPr>
            <a:endParaRPr lang="en-US" sz="800" dirty="0"/>
          </a:p>
          <a:p>
            <a:r>
              <a:rPr lang="en-US" dirty="0"/>
              <a:t>Microsoft Power BI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Deliverables:</a:t>
            </a:r>
          </a:p>
          <a:p>
            <a:pPr lvl="1"/>
            <a:r>
              <a:rPr lang="en-US" dirty="0"/>
              <a:t>Dashboards with visualization for each analysis &amp; for each BI tool</a:t>
            </a:r>
          </a:p>
          <a:p>
            <a:pPr lvl="1"/>
            <a:r>
              <a:rPr lang="en-US" dirty="0"/>
              <a:t>Comparison of each tool – key differences – strengths &amp; weaknesses</a:t>
            </a:r>
          </a:p>
        </p:txBody>
      </p:sp>
      <p:pic>
        <p:nvPicPr>
          <p:cNvPr id="8" name="Picture 2" descr="Tableau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24" y="1665206"/>
            <a:ext cx="2011680" cy="3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36" y="2531843"/>
            <a:ext cx="1492064" cy="3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616B1-E71E-45A2-87A0-CBBB36EE0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E08D-E11A-4F48-ADAE-A0EA3D9F1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79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CF92-B1AE-4A55-AA7E-4D1CF805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5" y="49878"/>
            <a:ext cx="6932659" cy="692150"/>
          </a:xfrm>
        </p:spPr>
        <p:txBody>
          <a:bodyPr/>
          <a:lstStyle/>
          <a:p>
            <a:r>
              <a:rPr lang="en-US" dirty="0"/>
              <a:t>Final Team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5858-960D-4800-8840-EC38CB8E2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98" y="990600"/>
            <a:ext cx="6565779" cy="5410200"/>
          </a:xfrm>
        </p:spPr>
        <p:txBody>
          <a:bodyPr/>
          <a:lstStyle/>
          <a:p>
            <a:r>
              <a:rPr lang="en-US" sz="3600" dirty="0"/>
              <a:t>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62F-1EA1-479E-9571-44254D7D5B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B8D01-2295-47EA-AF77-9BC4A259A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94B2A9-7136-4B17-8DED-1B85D6CF0CDC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94" y="0"/>
            <a:ext cx="4766637" cy="6858000"/>
          </a:xfr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EE884-B32D-4E55-B8A9-4C26700477F7}"/>
              </a:ext>
            </a:extLst>
          </p:cNvPr>
          <p:cNvCxnSpPr>
            <a:cxnSpLocks/>
          </p:cNvCxnSpPr>
          <p:nvPr/>
        </p:nvCxnSpPr>
        <p:spPr bwMode="auto">
          <a:xfrm>
            <a:off x="7824923" y="6559134"/>
            <a:ext cx="3018668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66138-DE64-4303-B856-C1609AE33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96" y="6463439"/>
            <a:ext cx="1200150" cy="3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FEAF20-FFF5-416C-B6EE-698AD5EB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Company – SOR Table Row Counts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C9E3B-05B0-4732-8DBA-95B27D318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8F0D8-FDDF-43FA-B8DA-4A50C6920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</a:t>
            </a:fld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33D1A-5418-4534-B2B9-E37A7B287CC1}"/>
              </a:ext>
            </a:extLst>
          </p:cNvPr>
          <p:cNvSpPr txBox="1"/>
          <p:nvPr/>
        </p:nvSpPr>
        <p:spPr>
          <a:xfrm>
            <a:off x="6917351" y="694365"/>
            <a:ext cx="362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Updated 12/1/2018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E4267F0-B198-49BC-B244-95D40B232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242" y="1259708"/>
            <a:ext cx="9167487" cy="50608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64839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 - 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Talend Enterprise Data Integrator to DW </a:t>
            </a:r>
          </a:p>
          <a:p>
            <a:r>
              <a:rPr lang="en-US" dirty="0"/>
              <a:t>Use SSIS to DW (TBD)</a:t>
            </a:r>
          </a:p>
          <a:p>
            <a:r>
              <a:rPr lang="en-US" dirty="0"/>
              <a:t>Load DW from data sources</a:t>
            </a:r>
          </a:p>
          <a:p>
            <a:pPr lvl="2"/>
            <a:r>
              <a:rPr lang="en-US" dirty="0"/>
              <a:t>Document all jobs</a:t>
            </a:r>
          </a:p>
          <a:p>
            <a:pPr lvl="2"/>
            <a:r>
              <a:rPr lang="en-US" dirty="0"/>
              <a:t>Provide load statistics</a:t>
            </a:r>
          </a:p>
          <a:p>
            <a:pPr lvl="2"/>
            <a:r>
              <a:rPr lang="en-US" dirty="0"/>
              <a:t>Provide analysis of load jobs using one of BI tools used in this project</a:t>
            </a:r>
          </a:p>
          <a:p>
            <a:r>
              <a:rPr lang="en-US" dirty="0"/>
              <a:t>Handle data quality &amp; error messages</a:t>
            </a:r>
          </a:p>
          <a:p>
            <a:pPr lvl="2"/>
            <a:r>
              <a:rPr lang="en-US" dirty="0"/>
              <a:t>Document error handling results</a:t>
            </a:r>
          </a:p>
          <a:p>
            <a:r>
              <a:rPr lang="en-US" dirty="0"/>
              <a:t>Load rejection records</a:t>
            </a:r>
          </a:p>
          <a:p>
            <a:pPr lvl="2"/>
            <a:r>
              <a:rPr lang="en-US" dirty="0"/>
              <a:t>Track reasons for rejections</a:t>
            </a:r>
          </a:p>
          <a:p>
            <a:pPr lvl="2"/>
            <a:r>
              <a:rPr lang="en-US" dirty="0"/>
              <a:t>Provide analysis of rejections &amp; reasons using one of BI tools used in this project</a:t>
            </a:r>
          </a:p>
          <a:p>
            <a:r>
              <a:rPr lang="en-US" dirty="0"/>
              <a:t>Note: Follow project standards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55BBE-A762-443A-B05F-21A4B2BE4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65E65-7BE8-4702-AEAE-CE130DD79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28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– Data Integration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Table Row Counts</a:t>
            </a:r>
          </a:p>
          <a:p>
            <a:pPr lvl="1"/>
            <a:r>
              <a:rPr lang="en-US" dirty="0"/>
              <a:t>Total Rows - Dimensions, Facts &amp; Reject Tables</a:t>
            </a:r>
          </a:p>
          <a:p>
            <a:pPr lvl="1"/>
            <a:r>
              <a:rPr lang="en-US" dirty="0"/>
              <a:t>Row counts by region (SOR source) - Dimensions, Facts &amp; Reject Tables</a:t>
            </a:r>
          </a:p>
          <a:p>
            <a:pPr lvl="1"/>
            <a:r>
              <a:rPr lang="en-US" dirty="0"/>
              <a:t>Row counts by reject reason – Fact Tables</a:t>
            </a:r>
          </a:p>
          <a:p>
            <a:endParaRPr lang="en-US" dirty="0"/>
          </a:p>
          <a:p>
            <a:r>
              <a:rPr lang="en-US" dirty="0"/>
              <a:t>Sales Amounts (USD)</a:t>
            </a:r>
          </a:p>
          <a:p>
            <a:pPr lvl="1"/>
            <a:r>
              <a:rPr lang="en-US" dirty="0"/>
              <a:t>By Region</a:t>
            </a:r>
          </a:p>
          <a:p>
            <a:pPr lvl="1"/>
            <a:r>
              <a:rPr lang="en-US" dirty="0"/>
              <a:t>By Channel (Internet versus Store)</a:t>
            </a:r>
          </a:p>
          <a:p>
            <a:endParaRPr lang="en-US" dirty="0"/>
          </a:p>
          <a:p>
            <a:r>
              <a:rPr lang="en-US" dirty="0"/>
              <a:t>Time to load DW</a:t>
            </a:r>
          </a:p>
          <a:p>
            <a:pPr lvl="1"/>
            <a:r>
              <a:rPr lang="en-US" dirty="0"/>
              <a:t>Note: Need one root job that loads all sources – databases and files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B93D-E076-4FD2-9D97-020B64524A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E57E-D0F4-4C9C-BA94-CBAD4193D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9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5782813" cy="692150"/>
          </a:xfrm>
        </p:spPr>
        <p:txBody>
          <a:bodyPr/>
          <a:lstStyle/>
          <a:p>
            <a:r>
              <a:rPr lang="en-US" dirty="0"/>
              <a:t>Deliverables –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Subjects:</a:t>
            </a:r>
          </a:p>
          <a:p>
            <a:pPr lvl="1"/>
            <a:r>
              <a:rPr lang="en-US" sz="2000" dirty="0"/>
              <a:t>Online Sales (</a:t>
            </a:r>
            <a:r>
              <a:rPr lang="en-US" sz="2000" dirty="0" err="1"/>
              <a:t>FactOnlineSales</a:t>
            </a:r>
            <a:r>
              <a:rPr lang="en-US" sz="2000" dirty="0"/>
              <a:t>)</a:t>
            </a:r>
          </a:p>
          <a:p>
            <a:pPr lvl="2"/>
            <a:r>
              <a:rPr lang="en-US" sz="1600" dirty="0"/>
              <a:t>Online &amp; Catalog both have customers</a:t>
            </a:r>
          </a:p>
          <a:p>
            <a:pPr lvl="1"/>
            <a:r>
              <a:rPr lang="en-US" sz="2000" dirty="0"/>
              <a:t>Sales (FactStoreSales)</a:t>
            </a:r>
          </a:p>
          <a:p>
            <a:pPr lvl="2"/>
            <a:r>
              <a:rPr lang="en-US" sz="1600" dirty="0"/>
              <a:t>All four sales channels</a:t>
            </a:r>
          </a:p>
          <a:p>
            <a:pPr lvl="1"/>
            <a:r>
              <a:rPr lang="en-US" sz="2000" dirty="0"/>
              <a:t>Inventory (</a:t>
            </a:r>
            <a:r>
              <a:rPr lang="en-US" sz="2000" dirty="0" err="1"/>
              <a:t>FactInventory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Sales Quota</a:t>
            </a:r>
          </a:p>
          <a:p>
            <a:pPr lvl="1"/>
            <a:r>
              <a:rPr lang="en-US" sz="2000" dirty="0"/>
              <a:t>Strategy Plan</a:t>
            </a:r>
          </a:p>
          <a:p>
            <a:r>
              <a:rPr lang="en-US" dirty="0"/>
              <a:t>Types of analysis: </a:t>
            </a:r>
          </a:p>
          <a:p>
            <a:pPr lvl="1"/>
            <a:r>
              <a:rPr lang="en-US" sz="1800" dirty="0"/>
              <a:t>Trending</a:t>
            </a:r>
          </a:p>
          <a:p>
            <a:pPr lvl="1"/>
            <a:r>
              <a:rPr lang="en-US" sz="1800" dirty="0"/>
              <a:t>Ranking</a:t>
            </a:r>
          </a:p>
          <a:p>
            <a:pPr lvl="1"/>
            <a:r>
              <a:rPr lang="en-US" sz="1800" dirty="0"/>
              <a:t>Comparison</a:t>
            </a:r>
          </a:p>
          <a:p>
            <a:pPr lvl="1"/>
            <a:r>
              <a:rPr lang="en-US" sz="1800" dirty="0"/>
              <a:t>Period over Period</a:t>
            </a:r>
          </a:p>
          <a:p>
            <a:pPr lvl="1"/>
            <a:r>
              <a:rPr lang="en-US" sz="1800" dirty="0"/>
              <a:t>Geo Map</a:t>
            </a:r>
          </a:p>
          <a:p>
            <a:pPr lvl="1"/>
            <a:r>
              <a:rPr lang="en-US" sz="1800" dirty="0"/>
              <a:t>Contribution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Measures: </a:t>
            </a:r>
          </a:p>
          <a:p>
            <a:pPr lvl="1"/>
            <a:r>
              <a:rPr lang="en-US" sz="2000" dirty="0"/>
              <a:t>Sales $, Profit, Profit Margin, </a:t>
            </a:r>
            <a:r>
              <a:rPr lang="en-US" sz="2000" dirty="0" err="1"/>
              <a:t>Avg</a:t>
            </a:r>
            <a:r>
              <a:rPr lang="en-US" sz="2000" dirty="0"/>
              <a:t> Order Size,… </a:t>
            </a:r>
          </a:p>
          <a:p>
            <a:r>
              <a:rPr lang="en-US" dirty="0"/>
              <a:t>Dimensions:</a:t>
            </a:r>
          </a:p>
          <a:p>
            <a:pPr lvl="1"/>
            <a:r>
              <a:rPr lang="en-US" sz="2000" dirty="0"/>
              <a:t>Customers: Company &amp; Person, demographics</a:t>
            </a:r>
          </a:p>
          <a:p>
            <a:pPr lvl="1"/>
            <a:r>
              <a:rPr lang="en-US" sz="2000" dirty="0"/>
              <a:t>Product: Product Hierarchy (Category, Subcategory, Product), Brand, other attributes</a:t>
            </a:r>
          </a:p>
          <a:p>
            <a:pPr lvl="1"/>
            <a:r>
              <a:rPr lang="en-US" sz="2000" dirty="0"/>
              <a:t>Store: Type, other attributes</a:t>
            </a:r>
          </a:p>
          <a:p>
            <a:pPr lvl="1"/>
            <a:r>
              <a:rPr lang="en-US" sz="2000" dirty="0"/>
              <a:t>Dates</a:t>
            </a:r>
          </a:p>
          <a:p>
            <a:pPr lvl="1"/>
            <a:r>
              <a:rPr lang="en-US" sz="2000" dirty="0"/>
              <a:t>Geography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2D039-2FD0-41BD-AD6D-29B7C97DC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A62E9-7C12-4CF2-8504-5988051D4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80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Online Sales Analysis</a:t>
            </a:r>
            <a:br>
              <a:rPr lang="en-US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Fact: FactOnline Sales</a:t>
            </a:r>
          </a:p>
          <a:p>
            <a:endParaRPr lang="en-US" dirty="0"/>
          </a:p>
          <a:p>
            <a:r>
              <a:rPr lang="en-US" dirty="0"/>
              <a:t>Dimensions: Customer, Store, Product, Promotion, Sales Territory, Geo – Sales (or Store) &amp; Customer</a:t>
            </a:r>
          </a:p>
          <a:p>
            <a:endParaRPr lang="en-US" dirty="0"/>
          </a:p>
          <a:p>
            <a:r>
              <a:rPr lang="en-US" dirty="0"/>
              <a:t>Measures: Sales, Cost, Profit, Profit Margin, etc.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AC7A6C-D23C-4833-B238-5303AAE90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652AC-BAAE-49AB-A2CF-16C8F901E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679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Online Sales Analysis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Product sales analysis</a:t>
            </a:r>
          </a:p>
          <a:p>
            <a:pPr lvl="1"/>
            <a:r>
              <a:rPr lang="en-US" dirty="0"/>
              <a:t>Contribution, Ranked (Top x)</a:t>
            </a:r>
          </a:p>
          <a:p>
            <a:pPr lvl="2"/>
            <a:r>
              <a:rPr lang="en-US" dirty="0"/>
              <a:t>Product Hierarchy, Brand</a:t>
            </a:r>
          </a:p>
          <a:p>
            <a:r>
              <a:rPr lang="en-US" dirty="0"/>
              <a:t>Sales by time</a:t>
            </a:r>
          </a:p>
          <a:p>
            <a:pPr lvl="1"/>
            <a:r>
              <a:rPr lang="en-US" dirty="0"/>
              <a:t>Period over Period analysis</a:t>
            </a:r>
          </a:p>
          <a:p>
            <a:pPr lvl="1"/>
            <a:r>
              <a:rPr lang="en-US" dirty="0"/>
              <a:t>Trends</a:t>
            </a:r>
          </a:p>
          <a:p>
            <a:r>
              <a:rPr lang="en-US" dirty="0"/>
              <a:t>Customer sales analysis</a:t>
            </a:r>
          </a:p>
          <a:p>
            <a:pPr lvl="1"/>
            <a:r>
              <a:rPr lang="en-US" dirty="0"/>
              <a:t>B2C - demographics such as education, income, etc. &amp; geo</a:t>
            </a:r>
          </a:p>
          <a:p>
            <a:pPr lvl="1"/>
            <a:r>
              <a:rPr lang="en-US" dirty="0"/>
              <a:t>B2B – by annual sales, geo</a:t>
            </a:r>
          </a:p>
          <a:p>
            <a:r>
              <a:rPr lang="en-US" dirty="0"/>
              <a:t>Sales Analysis by Geography</a:t>
            </a:r>
          </a:p>
          <a:p>
            <a:r>
              <a:rPr lang="en-US" dirty="0"/>
              <a:t>Promotion Analysis - Impact of sales &amp; margin with promotions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E7DD-80F4-4F5C-9984-FD4EA3E10B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A6C6-1B35-434D-8817-75101928DA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002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Sales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Fact: FactStoreSales</a:t>
            </a:r>
          </a:p>
          <a:p>
            <a:endParaRPr lang="en-US" dirty="0"/>
          </a:p>
          <a:p>
            <a:r>
              <a:rPr lang="en-US" dirty="0"/>
              <a:t>Dimensions: Channel, Store, Product, Promotion, Sales Territory, Geo – Sales (or Store) </a:t>
            </a:r>
          </a:p>
          <a:p>
            <a:endParaRPr lang="en-US" dirty="0"/>
          </a:p>
          <a:p>
            <a:r>
              <a:rPr lang="en-US" dirty="0"/>
              <a:t>Measures: Sales, Cost, Profit, Profit Margin,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B5B15-5152-4A56-A66E-70EDF3DD5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7A541-7150-490E-B145-BB1AC93DB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49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Channel sales analysis</a:t>
            </a:r>
          </a:p>
          <a:p>
            <a:pPr lvl="1"/>
            <a:r>
              <a:rPr lang="en-US" dirty="0"/>
              <a:t>Contribution</a:t>
            </a:r>
          </a:p>
          <a:p>
            <a:pPr lvl="1"/>
            <a:r>
              <a:rPr lang="en-US" dirty="0"/>
              <a:t>Trends</a:t>
            </a:r>
          </a:p>
          <a:p>
            <a:r>
              <a:rPr lang="en-US" dirty="0"/>
              <a:t>Product sales analysis</a:t>
            </a:r>
          </a:p>
          <a:p>
            <a:pPr lvl="1"/>
            <a:r>
              <a:rPr lang="en-US" dirty="0"/>
              <a:t>Contribution, Ranked (Top x)</a:t>
            </a:r>
          </a:p>
          <a:p>
            <a:pPr lvl="2"/>
            <a:r>
              <a:rPr lang="en-US" dirty="0"/>
              <a:t>Product Hierarchy, Brand</a:t>
            </a:r>
          </a:p>
          <a:p>
            <a:r>
              <a:rPr lang="en-US" dirty="0"/>
              <a:t>Sales by time</a:t>
            </a:r>
          </a:p>
          <a:p>
            <a:pPr lvl="1"/>
            <a:r>
              <a:rPr lang="en-US" dirty="0"/>
              <a:t>Period over Period analysis</a:t>
            </a:r>
          </a:p>
          <a:p>
            <a:pPr lvl="1"/>
            <a:r>
              <a:rPr lang="en-US" dirty="0"/>
              <a:t>Trends</a:t>
            </a:r>
          </a:p>
          <a:p>
            <a:r>
              <a:rPr lang="en-US" dirty="0"/>
              <a:t>Sales Analysis by Geography</a:t>
            </a:r>
          </a:p>
          <a:p>
            <a:r>
              <a:rPr lang="en-US" dirty="0"/>
              <a:t>Promotion Analysis - Impact of sales &amp; margin with promotions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56DC7-E86D-46E8-9A7F-14EC391A4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6687-CEE0-4049-91EB-0C675243BA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311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Sales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Fact: FactStoreSales</a:t>
            </a:r>
          </a:p>
          <a:p>
            <a:endParaRPr lang="en-US" dirty="0"/>
          </a:p>
          <a:p>
            <a:r>
              <a:rPr lang="en-US" dirty="0"/>
              <a:t>Dimensions: Channel, Store, Product, Promotion, Sales Territory, Geo – Sales (or Store) </a:t>
            </a:r>
          </a:p>
          <a:p>
            <a:endParaRPr lang="en-US" dirty="0"/>
          </a:p>
          <a:p>
            <a:r>
              <a:rPr lang="en-US" dirty="0"/>
              <a:t>Measures: Sales, Cost, Profit, Profit Margin, etc.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18C7C-8B09-4264-B77D-40AF44786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7380-E445-48CF-83D7-676DFFAAF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181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Reject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Facts: FactSales, </a:t>
            </a:r>
            <a:r>
              <a:rPr lang="en-US" dirty="0" err="1"/>
              <a:t>FactOnlineSales</a:t>
            </a:r>
            <a:r>
              <a:rPr lang="en-US" dirty="0"/>
              <a:t>, </a:t>
            </a:r>
            <a:r>
              <a:rPr lang="en-US" dirty="0" err="1"/>
              <a:t>FactInventory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Analysis by Region SOR and/or by Source Table</a:t>
            </a:r>
          </a:p>
          <a:p>
            <a:pPr lvl="1"/>
            <a:r>
              <a:rPr lang="en-US" dirty="0"/>
              <a:t>Row counts &amp; type of rejects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5E0CB-5712-46E4-9985-B8EFD2E874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CDC-05CA-4DBD-867D-319BBFDEA5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862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Quota &amp; Strategy Plan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Facts: </a:t>
            </a:r>
            <a:r>
              <a:rPr lang="en-US" dirty="0" err="1"/>
              <a:t>FactSalesQuota</a:t>
            </a:r>
            <a:r>
              <a:rPr lang="en-US" dirty="0"/>
              <a:t>, </a:t>
            </a:r>
            <a:r>
              <a:rPr lang="en-US" dirty="0" err="1"/>
              <a:t>FactStrategyPlan</a:t>
            </a:r>
            <a:r>
              <a:rPr lang="en-US" dirty="0"/>
              <a:t>, FactSales</a:t>
            </a:r>
          </a:p>
          <a:p>
            <a:endParaRPr lang="en-US" dirty="0"/>
          </a:p>
          <a:p>
            <a:r>
              <a:rPr lang="en-US" dirty="0"/>
              <a:t>Scenario: Budget, Forecast, Actual (from FactSales)</a:t>
            </a:r>
          </a:p>
          <a:p>
            <a:endParaRPr lang="en-US" dirty="0"/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Compare Budget, Forecast &amp; Plan</a:t>
            </a:r>
          </a:p>
          <a:p>
            <a:pPr lvl="2"/>
            <a:r>
              <a:rPr lang="en-US" dirty="0"/>
              <a:t>By product or Product Category</a:t>
            </a:r>
          </a:p>
          <a:p>
            <a:pPr lvl="2"/>
            <a:r>
              <a:rPr lang="en-US" dirty="0"/>
              <a:t>By store &amp; geography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341F-4555-407B-BAAB-FEC0346A9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DA56D-63A6-450C-8B5F-4C8292E57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46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71720"/>
            <a:ext cx="8079563" cy="692150"/>
          </a:xfrm>
        </p:spPr>
        <p:txBody>
          <a:bodyPr/>
          <a:lstStyle/>
          <a:p>
            <a:r>
              <a:rPr lang="en-US" dirty="0"/>
              <a:t>Grading Criteria – Talend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F34ACC8-7AA5-42B5-8F0F-7DAF075D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A3DF226E-50FA-4BDA-85CD-6CD60B309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4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90608-11FF-4C2D-AA9C-CBE083ECDACB}"/>
              </a:ext>
            </a:extLst>
          </p:cNvPr>
          <p:cNvSpPr txBox="1"/>
          <p:nvPr/>
        </p:nvSpPr>
        <p:spPr>
          <a:xfrm>
            <a:off x="8566397" y="156185"/>
            <a:ext cx="362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Updated 12/6/2018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16353-58AE-49F5-8004-F31676A61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levels for completing data integration (Talend):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dimensional data &amp; facts for 2014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dimensional data &amp; facts for 2012-2014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dimensions &amp; facts – </a:t>
            </a:r>
            <a:r>
              <a:rPr lang="en-US" dirty="0">
                <a:solidFill>
                  <a:srgbClr val="FF0000"/>
                </a:solidFill>
              </a:rPr>
              <a:t>This is a BONUS level</a:t>
            </a:r>
            <a:endParaRPr lang="en-US" dirty="0"/>
          </a:p>
          <a:p>
            <a:pPr marL="514350" indent="-457200"/>
            <a:endParaRPr lang="en-US" sz="1200" dirty="0"/>
          </a:p>
          <a:p>
            <a:pPr marL="514350" indent="-457200"/>
            <a:r>
              <a:rPr lang="en-US" dirty="0"/>
              <a:t>For any levels (above) completed:</a:t>
            </a:r>
          </a:p>
          <a:p>
            <a:pPr marL="914400" lvl="1" indent="-457200"/>
            <a:r>
              <a:rPr lang="en-US" dirty="0"/>
              <a:t>Need one “master” job that loads data</a:t>
            </a:r>
          </a:p>
          <a:p>
            <a:pPr marL="914400" lvl="1" indent="-457200"/>
            <a:r>
              <a:rPr lang="en-US" dirty="0"/>
              <a:t>Provide processing time with query from </a:t>
            </a:r>
            <a:r>
              <a:rPr lang="da-DK" dirty="0"/>
              <a:t>[DW_CNTL].[dbo].[cntl_JobStats] (or </a:t>
            </a:r>
            <a:r>
              <a:rPr lang="en-US" dirty="0"/>
              <a:t>[DW_CNTL].[dbo].[</a:t>
            </a:r>
            <a:r>
              <a:rPr lang="en-US" dirty="0" err="1"/>
              <a:t>cntl_statCatcher</a:t>
            </a:r>
            <a:r>
              <a:rPr lang="en-US" dirty="0"/>
              <a:t>]) listing </a:t>
            </a:r>
            <a:r>
              <a:rPr lang="en-US" dirty="0" err="1"/>
              <a:t>rootPID</a:t>
            </a:r>
            <a:r>
              <a:rPr lang="en-US" dirty="0"/>
              <a:t> job and all children jobs </a:t>
            </a:r>
          </a:p>
          <a:p>
            <a:pPr marL="914400" lvl="1" indent="-457200"/>
            <a:r>
              <a:rPr lang="en-US" dirty="0"/>
              <a:t>Provide table row counts &amp; sales amount by USD (where applicable)</a:t>
            </a:r>
          </a:p>
          <a:p>
            <a:pPr marL="914400" lvl="1" indent="-457200"/>
            <a:r>
              <a:rPr lang="en-US" dirty="0"/>
              <a:t>Provide table row counts for reject tables – total rows &amp; row counts by reject reason</a:t>
            </a:r>
          </a:p>
          <a:p>
            <a:pPr marL="914400" lvl="1" indent="-457200"/>
            <a:endParaRPr lang="en-US" dirty="0"/>
          </a:p>
          <a:p>
            <a:pPr marL="914400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8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71720"/>
            <a:ext cx="8079563" cy="692150"/>
          </a:xfrm>
        </p:spPr>
        <p:txBody>
          <a:bodyPr/>
          <a:lstStyle/>
          <a:p>
            <a:r>
              <a:rPr lang="en-US" dirty="0"/>
              <a:t>Grading Criteria – SSIS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F34ACC8-7AA5-42B5-8F0F-7DAF075D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A3DF226E-50FA-4BDA-85CD-6CD60B309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5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90608-11FF-4C2D-AA9C-CBE083ECDACB}"/>
              </a:ext>
            </a:extLst>
          </p:cNvPr>
          <p:cNvSpPr txBox="1"/>
          <p:nvPr/>
        </p:nvSpPr>
        <p:spPr>
          <a:xfrm>
            <a:off x="8566397" y="156185"/>
            <a:ext cx="362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Updated 12/6/2018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16353-58AE-49F5-8004-F31676A61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levels for completing data integration (SSIS):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dimensional data &amp; facts for 2014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dimensional data &amp; facts for 2012-2014 – </a:t>
            </a:r>
            <a:r>
              <a:rPr lang="en-US" dirty="0">
                <a:solidFill>
                  <a:srgbClr val="FF0000"/>
                </a:solidFill>
              </a:rPr>
              <a:t>This is a BONUS level</a:t>
            </a:r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/>
              <a:t>For any levels (above) completed:</a:t>
            </a:r>
          </a:p>
          <a:p>
            <a:pPr marL="914400" lvl="1" indent="-457200"/>
            <a:r>
              <a:rPr lang="en-US" dirty="0"/>
              <a:t>Need one “master” job that loads data</a:t>
            </a:r>
          </a:p>
          <a:p>
            <a:pPr marL="914400" lvl="1" indent="-457200"/>
            <a:r>
              <a:rPr lang="en-US" dirty="0"/>
              <a:t>Provide processing time</a:t>
            </a:r>
          </a:p>
          <a:p>
            <a:pPr marL="914400" lvl="1" indent="-457200"/>
            <a:r>
              <a:rPr lang="en-US" dirty="0"/>
              <a:t>Provide table row counts </a:t>
            </a:r>
          </a:p>
        </p:txBody>
      </p:sp>
    </p:spTree>
    <p:extLst>
      <p:ext uri="{BB962C8B-B14F-4D97-AF65-F5344CB8AC3E}">
        <p14:creationId xmlns:p14="http://schemas.microsoft.com/office/powerpoint/2010/main" val="180846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71720"/>
            <a:ext cx="8079563" cy="692150"/>
          </a:xfrm>
        </p:spPr>
        <p:txBody>
          <a:bodyPr/>
          <a:lstStyle/>
          <a:p>
            <a:r>
              <a:rPr lang="en-US" dirty="0"/>
              <a:t>Grading Criteria – Tableau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F34ACC8-7AA5-42B5-8F0F-7DAF075D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A3DF226E-50FA-4BDA-85CD-6CD60B309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6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90608-11FF-4C2D-AA9C-CBE083ECDACB}"/>
              </a:ext>
            </a:extLst>
          </p:cNvPr>
          <p:cNvSpPr txBox="1"/>
          <p:nvPr/>
        </p:nvSpPr>
        <p:spPr>
          <a:xfrm>
            <a:off x="8566397" y="156185"/>
            <a:ext cx="362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Updated 12/6/2018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16353-58AE-49F5-8004-F31676A61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levels for Dashboards &amp; Visualizations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facts from 2014 &amp; related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dimensional data &amp; facts for 2012-2014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all dimensions &amp; facts – </a:t>
            </a:r>
            <a:r>
              <a:rPr lang="en-US" dirty="0">
                <a:solidFill>
                  <a:srgbClr val="FF0000"/>
                </a:solidFill>
              </a:rPr>
              <a:t>This is a BONUS level</a:t>
            </a:r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/>
              <a:t>For any levels (above) completed:</a:t>
            </a:r>
          </a:p>
          <a:p>
            <a:pPr marL="914400" lvl="1" indent="-457200"/>
            <a:r>
              <a:rPr lang="en-US" dirty="0"/>
              <a:t>Need one “master” job that loads data</a:t>
            </a:r>
          </a:p>
          <a:p>
            <a:pPr marL="914400" lvl="1" indent="-457200"/>
            <a:r>
              <a:rPr lang="en-US" dirty="0"/>
              <a:t>Provide processing time with query from </a:t>
            </a:r>
            <a:r>
              <a:rPr lang="da-DK" dirty="0"/>
              <a:t>[DW_CNTL].[dbo].[cntl_JobStats] (or </a:t>
            </a:r>
            <a:r>
              <a:rPr lang="en-US" dirty="0"/>
              <a:t>[DW_CNTL].[dbo].[</a:t>
            </a:r>
            <a:r>
              <a:rPr lang="en-US" dirty="0" err="1"/>
              <a:t>cntl_statCatcher</a:t>
            </a:r>
            <a:r>
              <a:rPr lang="en-US" dirty="0"/>
              <a:t>]) listing </a:t>
            </a:r>
            <a:r>
              <a:rPr lang="en-US" dirty="0" err="1"/>
              <a:t>rootPID</a:t>
            </a:r>
            <a:r>
              <a:rPr lang="en-US" dirty="0"/>
              <a:t> job and all children jobs </a:t>
            </a:r>
          </a:p>
          <a:p>
            <a:pPr marL="914400" lvl="1" indent="-457200"/>
            <a:r>
              <a:rPr lang="en-US" dirty="0"/>
              <a:t>Provide table row counts </a:t>
            </a:r>
          </a:p>
          <a:p>
            <a:pPr marL="914400" lvl="1" indent="-457200"/>
            <a:r>
              <a:rPr lang="en-US" dirty="0"/>
              <a:t>Provide table row counts for reject tables – total rows &amp; row counts by reject reason</a:t>
            </a:r>
          </a:p>
          <a:p>
            <a:pPr marL="914400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6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CFCCDD-0754-4F23-852D-C3277C74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Systems - Notes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721780-2857-4737-9873-55832C20917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Final Team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8FD41-2DA0-481F-8C02-83CA0287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8D589-0CC8-4E2D-BB40-043F75BB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79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0A2E40-5E9D-4360-8922-49BCE166AB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99" y="1699844"/>
            <a:ext cx="4204499" cy="345830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73563F-1905-4DEB-9857-1B708116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45200" y="990601"/>
            <a:ext cx="5334000" cy="15131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Oracle </a:t>
            </a:r>
            <a:r>
              <a:rPr lang="en-US" dirty="0" err="1"/>
              <a:t>Retail_SOR_NA</a:t>
            </a:r>
            <a:r>
              <a:rPr lang="en-US" dirty="0"/>
              <a:t> database </a:t>
            </a:r>
          </a:p>
          <a:p>
            <a:pPr marL="0" indent="0">
              <a:buNone/>
            </a:pPr>
            <a:r>
              <a:rPr lang="en-US" dirty="0"/>
              <a:t>Need to increase size of SYSTEM tablespace:</a:t>
            </a:r>
          </a:p>
          <a:p>
            <a:pPr marL="0" indent="0">
              <a:buNone/>
            </a:pPr>
            <a:r>
              <a:rPr lang="en-US" dirty="0"/>
              <a:t>ALTER DATABASE DATAFILE </a:t>
            </a:r>
            <a:r>
              <a:rPr lang="en-US" dirty="0">
                <a:highlight>
                  <a:srgbClr val="FFFF00"/>
                </a:highlight>
              </a:rPr>
              <a:t>'C:\</a:t>
            </a:r>
            <a:r>
              <a:rPr lang="en-US" dirty="0" err="1">
                <a:highlight>
                  <a:srgbClr val="FFFF00"/>
                </a:highlight>
              </a:rPr>
              <a:t>oraclexe</a:t>
            </a:r>
            <a:r>
              <a:rPr lang="en-US" dirty="0">
                <a:highlight>
                  <a:srgbClr val="FFFF00"/>
                </a:highlight>
              </a:rPr>
              <a:t>\app\oracle\</a:t>
            </a:r>
            <a:r>
              <a:rPr lang="en-US" dirty="0" err="1">
                <a:highlight>
                  <a:srgbClr val="FFFF00"/>
                </a:highlight>
              </a:rPr>
              <a:t>oradata</a:t>
            </a:r>
            <a:r>
              <a:rPr lang="en-US" dirty="0">
                <a:highlight>
                  <a:srgbClr val="FFFF00"/>
                </a:highlight>
              </a:rPr>
              <a:t>\XE</a:t>
            </a:r>
            <a:r>
              <a:rPr lang="en-US" dirty="0"/>
              <a:t>\</a:t>
            </a:r>
            <a:r>
              <a:rPr lang="en-US" dirty="0" err="1"/>
              <a:t>system.dbf</a:t>
            </a:r>
            <a:r>
              <a:rPr lang="en-US" dirty="0"/>
              <a:t>' RESIZE 8g;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4EC3B46-63D4-486F-915B-A5503FF797DE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70" y="3158074"/>
            <a:ext cx="5334000" cy="151310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B165-1D0B-4302-BEFA-DA97FFACDF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DA251-5D24-4037-A82F-78324CAFF8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8</a:t>
            </a:fld>
            <a:endParaRPr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4587DD-FB9B-460C-A5AE-8DD1D380359A}"/>
              </a:ext>
            </a:extLst>
          </p:cNvPr>
          <p:cNvSpPr/>
          <p:nvPr/>
        </p:nvSpPr>
        <p:spPr bwMode="auto">
          <a:xfrm>
            <a:off x="726830" y="3288322"/>
            <a:ext cx="4630615" cy="45133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A27A19-80FE-4448-BA8D-8492C96673D5}"/>
              </a:ext>
            </a:extLst>
          </p:cNvPr>
          <p:cNvSpPr/>
          <p:nvPr/>
        </p:nvSpPr>
        <p:spPr bwMode="auto">
          <a:xfrm>
            <a:off x="726830" y="2192349"/>
            <a:ext cx="4498968" cy="16998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D78C1F-3D21-4B10-8EF9-FD681E167E89}"/>
              </a:ext>
            </a:extLst>
          </p:cNvPr>
          <p:cNvSpPr/>
          <p:nvPr/>
        </p:nvSpPr>
        <p:spPr bwMode="auto">
          <a:xfrm>
            <a:off x="6060831" y="3829631"/>
            <a:ext cx="4786923" cy="16998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4A214EF-EE9B-4789-906C-994D0F59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Retail_SOR_NA</a:t>
            </a:r>
            <a:r>
              <a:rPr lang="en-US" dirty="0"/>
              <a:t> – SQL Server to Oracle Migration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3F622C98-304C-44BA-B9FC-289466F08E78}"/>
              </a:ext>
            </a:extLst>
          </p:cNvPr>
          <p:cNvSpPr txBox="1">
            <a:spLocks/>
          </p:cNvSpPr>
          <p:nvPr/>
        </p:nvSpPr>
        <p:spPr bwMode="auto">
          <a:xfrm>
            <a:off x="6071342" y="5040923"/>
            <a:ext cx="5334000" cy="82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Merriweather Ligh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Merriweather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Merriweather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Merriweathe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Merriweather Ligh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s"/>
              <a:defRPr sz="1800">
                <a:solidFill>
                  <a:srgbClr val="3333CC"/>
                </a:solidFill>
                <a:latin typeface="+mj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s"/>
              <a:defRPr sz="1800">
                <a:solidFill>
                  <a:srgbClr val="3333CC"/>
                </a:solidFill>
                <a:latin typeface="+mj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s"/>
              <a:defRPr sz="1800">
                <a:solidFill>
                  <a:srgbClr val="3333CC"/>
                </a:solidFill>
                <a:latin typeface="+mj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s"/>
              <a:defRPr sz="1800">
                <a:solidFill>
                  <a:srgbClr val="3333CC"/>
                </a:solidFill>
                <a:latin typeface="+mj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Run script to create tables: retail_sor_na_orcl_Create_Tables_20181119.sql </a:t>
            </a:r>
          </a:p>
        </p:txBody>
      </p:sp>
    </p:spTree>
    <p:extLst>
      <p:ext uri="{BB962C8B-B14F-4D97-AF65-F5344CB8AC3E}">
        <p14:creationId xmlns:p14="http://schemas.microsoft.com/office/powerpoint/2010/main" val="353050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4E65C6-E5DA-42C8-B6DA-890F4A51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Retail_SOR_NA</a:t>
            </a:r>
            <a:r>
              <a:rPr lang="en-US" dirty="0"/>
              <a:t> – SQL Server to Oracle Migration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772233-8E12-428E-8462-A5EB5D9643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2018 Athena IT Solutions    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B00331-3131-4961-A252-7EADF826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A3E58-539E-44ED-8777-B8DF1C91FA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65200"/>
            <a:ext cx="11301413" cy="4661000"/>
          </a:xfrm>
        </p:spPr>
      </p:pic>
    </p:spTree>
    <p:extLst>
      <p:ext uri="{BB962C8B-B14F-4D97-AF65-F5344CB8AC3E}">
        <p14:creationId xmlns:p14="http://schemas.microsoft.com/office/powerpoint/2010/main" val="2630254767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- Templat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CC"/>
        </a:hlink>
        <a:folHlink>
          <a:srgbClr val="1C1C1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- Templat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CC"/>
        </a:hlink>
        <a:folHlink>
          <a:srgbClr val="1C1C1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PT_Corporate_Template_BentonSans_16.9">
  <a:themeElements>
    <a:clrScheme name="Custom 8">
      <a:dk1>
        <a:srgbClr val="666666"/>
      </a:dk1>
      <a:lt1>
        <a:sysClr val="window" lastClr="FFFFFF"/>
      </a:lt1>
      <a:dk2>
        <a:srgbClr val="5B6591"/>
      </a:dk2>
      <a:lt2>
        <a:srgbClr val="FFFFFF"/>
      </a:lt2>
      <a:accent1>
        <a:srgbClr val="1F447D"/>
      </a:accent1>
      <a:accent2>
        <a:srgbClr val="E8762C"/>
      </a:accent2>
      <a:accent3>
        <a:srgbClr val="7099A6"/>
      </a:accent3>
      <a:accent4>
        <a:srgbClr val="59879B"/>
      </a:accent4>
      <a:accent5>
        <a:srgbClr val="4C4C4C"/>
      </a:accent5>
      <a:accent6>
        <a:srgbClr val="C72035"/>
      </a:accent6>
      <a:hlink>
        <a:srgbClr val="EB912C"/>
      </a:hlink>
      <a:folHlink>
        <a:srgbClr val="969696"/>
      </a:folHlink>
    </a:clrScheme>
    <a:fontScheme name="Tableau Corporate Fonts">
      <a:majorFont>
        <a:latin typeface="BentonSans Book"/>
        <a:ea typeface=""/>
        <a:cs typeface=""/>
      </a:majorFont>
      <a:minorFont>
        <a:latin typeface="Merriweather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42471</TotalTime>
  <Words>2240</Words>
  <Application>Microsoft Office PowerPoint</Application>
  <PresentationFormat>Widescreen</PresentationFormat>
  <Paragraphs>396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  <vt:variant>
        <vt:lpstr>Custom Shows</vt:lpstr>
      </vt:variant>
      <vt:variant>
        <vt:i4>7</vt:i4>
      </vt:variant>
    </vt:vector>
  </HeadingPairs>
  <TitlesOfParts>
    <vt:vector size="59" baseType="lpstr">
      <vt:lpstr>ＭＳ Ｐゴシック</vt:lpstr>
      <vt:lpstr>Arial</vt:lpstr>
      <vt:lpstr>BentonSans Book</vt:lpstr>
      <vt:lpstr>Calibri</vt:lpstr>
      <vt:lpstr>Courier New</vt:lpstr>
      <vt:lpstr>Gill Sans MT</vt:lpstr>
      <vt:lpstr>Merriweather Light</vt:lpstr>
      <vt:lpstr>Times New Roman</vt:lpstr>
      <vt:lpstr>Verdana</vt:lpstr>
      <vt:lpstr>Wingdings</vt:lpstr>
      <vt:lpstr>1_Default - Template 2</vt:lpstr>
      <vt:lpstr>3_Default - Template 2</vt:lpstr>
      <vt:lpstr>PPT_Corporate_Template_BentonSans_16.9</vt:lpstr>
      <vt:lpstr>Final Team Project Fall 2018</vt:lpstr>
      <vt:lpstr>SOR Retail Company SOR - FALL 2018</vt:lpstr>
      <vt:lpstr>Retail Company – SOR Table Row Counts</vt:lpstr>
      <vt:lpstr>Grading Criteria – Talend</vt:lpstr>
      <vt:lpstr>Grading Criteria – SSIS</vt:lpstr>
      <vt:lpstr>Grading Criteria – Tableau</vt:lpstr>
      <vt:lpstr>Source Systems - Notes</vt:lpstr>
      <vt:lpstr>Retail_SOR_NA – SQL Server to Oracle Migration</vt:lpstr>
      <vt:lpstr>Retail_SOR_NA – SQL Server to Oracle Migration</vt:lpstr>
      <vt:lpstr>Retail_SOR_NA – SQL Server to Oracle Migration</vt:lpstr>
      <vt:lpstr>Retail_SOR_CAT – Azure SQL</vt:lpstr>
      <vt:lpstr>Retail_SOR_CAT – Azure SQL</vt:lpstr>
      <vt:lpstr>Retail_SOR_CAT – Azure SQL</vt:lpstr>
      <vt:lpstr>Retail_SOR_CAT – Azure SQL</vt:lpstr>
      <vt:lpstr>Retail_SOR_CAT – Azure SQL</vt:lpstr>
      <vt:lpstr>Retail_SOR_CAT – Azure SQL</vt:lpstr>
      <vt:lpstr>Retail_SOR_CAT – Azure SQL</vt:lpstr>
      <vt:lpstr>Retail DW</vt:lpstr>
      <vt:lpstr>Overview</vt:lpstr>
      <vt:lpstr>Retail Company</vt:lpstr>
      <vt:lpstr>Retail Company</vt:lpstr>
      <vt:lpstr>Systems of Record (SORs)</vt:lpstr>
      <vt:lpstr>Systems of Record (SORs)</vt:lpstr>
      <vt:lpstr>Systems of Record (SORs)</vt:lpstr>
      <vt:lpstr>Final Team Project</vt:lpstr>
      <vt:lpstr>Deliverables</vt:lpstr>
      <vt:lpstr>Deliverables</vt:lpstr>
      <vt:lpstr>Deliverables - BI</vt:lpstr>
      <vt:lpstr>Final Team Project</vt:lpstr>
      <vt:lpstr>Deliverables - DI</vt:lpstr>
      <vt:lpstr>Deliverables – Data Integration</vt:lpstr>
      <vt:lpstr>Deliverables – Analysis</vt:lpstr>
      <vt:lpstr> Online Sales Analysis </vt:lpstr>
      <vt:lpstr> Online Sales Analysis </vt:lpstr>
      <vt:lpstr>Overall Sales Analysis</vt:lpstr>
      <vt:lpstr>Sales Analysis</vt:lpstr>
      <vt:lpstr>Overall Sales Analysis</vt:lpstr>
      <vt:lpstr>Reject Analysis</vt:lpstr>
      <vt:lpstr>Sales Quota &amp; Strategy Plan Analysis</vt:lpstr>
      <vt:lpstr>DW Battle</vt:lpstr>
      <vt:lpstr>Hub &amp; Spoke with BI silos</vt:lpstr>
      <vt:lpstr>Data Integration Workflow</vt:lpstr>
      <vt:lpstr>Data Integration Services</vt:lpstr>
      <vt:lpstr>ETL vs ELT</vt:lpstr>
      <vt:lpstr>Data Integration Definitions</vt:lpstr>
      <vt:lpstr>BI Styles</vt:lpstr>
    </vt:vector>
  </TitlesOfParts>
  <Company>Athena IT Solution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 Introduction Course</dc:title>
  <dc:creator>richard sherman</dc:creator>
  <dc:description>Revised - August 11, 2005</dc:description>
  <cp:lastModifiedBy>Sherman, Richard</cp:lastModifiedBy>
  <cp:revision>1523</cp:revision>
  <cp:lastPrinted>2018-11-30T12:54:32Z</cp:lastPrinted>
  <dcterms:created xsi:type="dcterms:W3CDTF">2002-03-30T23:44:22Z</dcterms:created>
  <dcterms:modified xsi:type="dcterms:W3CDTF">2018-12-07T02:36:54Z</dcterms:modified>
</cp:coreProperties>
</file>